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tags/tag19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8" r:id="rId2"/>
    <p:sldId id="448" r:id="rId3"/>
    <p:sldId id="310" r:id="rId4"/>
    <p:sldId id="430" r:id="rId5"/>
    <p:sldId id="431" r:id="rId6"/>
    <p:sldId id="432" r:id="rId7"/>
    <p:sldId id="433" r:id="rId8"/>
    <p:sldId id="434" r:id="rId9"/>
    <p:sldId id="435" r:id="rId10"/>
    <p:sldId id="436" r:id="rId11"/>
    <p:sldId id="438" r:id="rId12"/>
    <p:sldId id="437" r:id="rId13"/>
    <p:sldId id="376" r:id="rId14"/>
    <p:sldId id="446" r:id="rId15"/>
    <p:sldId id="449" r:id="rId16"/>
    <p:sldId id="450" r:id="rId17"/>
    <p:sldId id="417" r:id="rId18"/>
    <p:sldId id="368" r:id="rId19"/>
    <p:sldId id="451" r:id="rId20"/>
    <p:sldId id="439" r:id="rId21"/>
    <p:sldId id="441" r:id="rId22"/>
    <p:sldId id="440" r:id="rId23"/>
    <p:sldId id="442" r:id="rId24"/>
    <p:sldId id="444" r:id="rId25"/>
    <p:sldId id="424" r:id="rId26"/>
    <p:sldId id="407" r:id="rId27"/>
    <p:sldId id="405" r:id="rId28"/>
    <p:sldId id="397" r:id="rId29"/>
    <p:sldId id="398" r:id="rId30"/>
    <p:sldId id="399" r:id="rId31"/>
    <p:sldId id="429" r:id="rId32"/>
    <p:sldId id="337" r:id="rId33"/>
  </p:sldIdLst>
  <p:sldSz cx="10477500" cy="73453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96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43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FB621-33D4-4D6F-8E72-255E8574918F}" type="datetimeFigureOut">
              <a:rPr lang="pt-BR" smtClean="0"/>
              <a:t>30/04/2022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228725" y="1143000"/>
            <a:ext cx="44005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BBCF4-F3EB-44D9-A54F-EBF0ACE357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2187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2663" y="685800"/>
            <a:ext cx="4892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6B07F66C-7FE4-4B8C-B2A6-B3FBCC0A74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DC7545-FD87-47A7-8645-3E864181A08D}" type="slidenum">
              <a:rPr lang="en-US" altLang="pt-BR"/>
              <a:pPr>
                <a:spcBef>
                  <a:spcPct val="0"/>
                </a:spcBef>
              </a:pPr>
              <a:t>11</a:t>
            </a:fld>
            <a:endParaRPr lang="en-US" altLang="pt-BR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036242BE-4BC6-4F31-A135-A37A33D44F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EA4DE3BD-0333-422B-8ADE-A39A93ECEE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41C1548C-AED8-4397-8DCD-21C4F4BDA6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9299F6-AC37-475B-8376-67AD8704B4FC}" type="slidenum">
              <a:rPr lang="en-US" altLang="pt-BR"/>
              <a:pPr>
                <a:spcBef>
                  <a:spcPct val="0"/>
                </a:spcBef>
              </a:pPr>
              <a:t>12</a:t>
            </a:fld>
            <a:endParaRPr lang="en-US" altLang="pt-BR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72C4E48F-9210-4CA1-BA0E-97BC93A502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D25C9705-62F8-4BAC-B707-043D7BA1E3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06A0BBD1-1EE0-4053-A2D1-B55585F650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A0A45A-55CB-44D3-9BF9-43D2E3CCEEE1}" type="slidenum">
              <a:rPr lang="en-US" altLang="pt-BR"/>
              <a:pPr>
                <a:spcBef>
                  <a:spcPct val="0"/>
                </a:spcBef>
              </a:pPr>
              <a:t>13</a:t>
            </a:fld>
            <a:endParaRPr lang="en-US" altLang="pt-BR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3F522861-8646-4399-8C95-692532BB22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B4C783CF-EA24-41F8-B770-DDD4EC0B87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06A0BBD1-1EE0-4053-A2D1-B55585F650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A0A45A-55CB-44D3-9BF9-43D2E3CCEEE1}" type="slidenum">
              <a:rPr lang="en-US" altLang="pt-BR"/>
              <a:pPr>
                <a:spcBef>
                  <a:spcPct val="0"/>
                </a:spcBef>
              </a:pPr>
              <a:t>14</a:t>
            </a:fld>
            <a:endParaRPr lang="en-US" altLang="pt-BR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3F522861-8646-4399-8C95-692532BB22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B4C783CF-EA24-41F8-B770-DDD4EC0B87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1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681296D8-45B0-45E5-89BD-0CE300B972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8981546-B54D-4E68-B34C-CEF32D7B3DF1}" type="slidenum">
              <a:rPr lang="en-US" altLang="pt-BR"/>
              <a:pPr>
                <a:spcBef>
                  <a:spcPct val="0"/>
                </a:spcBef>
              </a:pPr>
              <a:t>17</a:t>
            </a:fld>
            <a:endParaRPr lang="en-US" altLang="pt-BR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331F6035-0B2E-4578-8DA4-AD28AC44BC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AF9D8A1E-9505-47E1-937D-B1A21FBD7D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E551D6AF-41C3-452A-81C3-2A4F81B0BF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FBC382-6905-4D35-B531-7433174F50A4}" type="slidenum">
              <a:rPr lang="en-US" altLang="pt-BR"/>
              <a:pPr>
                <a:spcBef>
                  <a:spcPct val="0"/>
                </a:spcBef>
              </a:pPr>
              <a:t>18</a:t>
            </a:fld>
            <a:endParaRPr lang="en-US" altLang="pt-BR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75DAE54-0B71-482C-8AC3-FE9DB096F8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87744362-DFC0-4B59-B803-5C099B2AA2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E551D6AF-41C3-452A-81C3-2A4F81B0BF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FBC382-6905-4D35-B531-7433174F50A4}" type="slidenum">
              <a:rPr lang="en-US" altLang="pt-BR"/>
              <a:pPr>
                <a:spcBef>
                  <a:spcPct val="0"/>
                </a:spcBef>
              </a:pPr>
              <a:t>19</a:t>
            </a:fld>
            <a:endParaRPr lang="en-US" altLang="pt-BR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75DAE54-0B71-482C-8AC3-FE9DB096F8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87744362-DFC0-4B59-B803-5C099B2AA2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9636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F65D8F0A-0262-4F29-8F5C-E4BCB14AEB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ED142F-1709-4AE3-A469-C7F0CC97EAF4}" type="slidenum">
              <a:rPr lang="en-US" altLang="pt-BR"/>
              <a:pPr>
                <a:spcBef>
                  <a:spcPct val="0"/>
                </a:spcBef>
              </a:pPr>
              <a:t>20</a:t>
            </a:fld>
            <a:endParaRPr lang="en-US" altLang="pt-BR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7B90DBAB-86EC-47D2-8D35-2DAB863112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41245DFD-7ED2-4712-BFCB-781EFE54F8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F25E3D4F-5FC9-4DCB-BBC5-6538E84B78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83171DA-5B81-4549-9896-49D7F0F1555A}" type="slidenum">
              <a:rPr lang="en-US" altLang="pt-BR"/>
              <a:pPr>
                <a:spcBef>
                  <a:spcPct val="0"/>
                </a:spcBef>
              </a:pPr>
              <a:t>21</a:t>
            </a:fld>
            <a:endParaRPr lang="en-US" altLang="pt-BR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CA78106-FD64-47D2-8989-98F2C07F58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A1A0D1F2-3361-4462-82B7-1E6855DE38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3E3C6627-8A5B-4437-9B97-59578EBA15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09034E-CEFA-49A2-A42A-A400B5776954}" type="slidenum">
              <a:rPr lang="en-US" altLang="pt-BR"/>
              <a:pPr>
                <a:spcBef>
                  <a:spcPct val="0"/>
                </a:spcBef>
              </a:pPr>
              <a:t>22</a:t>
            </a:fld>
            <a:endParaRPr lang="en-US" altLang="pt-BR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64F95BE3-56C1-4AF7-A413-BB91208B4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2B71303C-B449-447D-AE64-D7387B3826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F0229818-4D29-4AAF-915F-1D99590BCC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EBE449-80BA-47A0-B973-60D1EA3AEFDD}" type="slidenum">
              <a:rPr lang="en-US" altLang="pt-BR"/>
              <a:pPr>
                <a:spcBef>
                  <a:spcPct val="0"/>
                </a:spcBef>
              </a:pPr>
              <a:t>3</a:t>
            </a:fld>
            <a:endParaRPr lang="en-US" altLang="pt-BR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03AF9157-E642-4685-BAF2-2FB2D09C89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CBAB2BC1-D4F2-4380-9550-07301B74F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0E185611-633A-4DFB-B7FA-24B241E9E9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D4E8E85-F93E-4453-8B53-F8A7CE7AA32A}" type="slidenum">
              <a:rPr lang="en-US" altLang="pt-BR"/>
              <a:pPr>
                <a:spcBef>
                  <a:spcPct val="0"/>
                </a:spcBef>
              </a:pPr>
              <a:t>23</a:t>
            </a:fld>
            <a:endParaRPr lang="en-US" altLang="pt-BR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76CFF9A0-5E44-4A13-99DF-116EC416C8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BF2BD290-2B62-4CB6-8C7A-18DB29695F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ED723537-F791-4B96-8789-0FBB37BF8E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BAC12D-0B37-4551-BF2E-5D9D8CC73FD4}" type="slidenum">
              <a:rPr lang="en-US" altLang="pt-BR"/>
              <a:pPr>
                <a:spcBef>
                  <a:spcPct val="0"/>
                </a:spcBef>
              </a:pPr>
              <a:t>24</a:t>
            </a:fld>
            <a:endParaRPr lang="en-US" altLang="pt-BR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8818E6DA-E866-4677-909A-5FF92A6EBF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379802D9-89C5-4AD4-9B3D-1F7580E771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A608E2A7-07E0-4255-B254-9A4A02B1C6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D2B9BF-5749-4DD1-86A5-8ADF10A149DC}" type="slidenum">
              <a:rPr lang="en-US" altLang="pt-BR"/>
              <a:pPr>
                <a:spcBef>
                  <a:spcPct val="0"/>
                </a:spcBef>
              </a:pPr>
              <a:t>25</a:t>
            </a:fld>
            <a:endParaRPr lang="en-US" altLang="pt-BR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48DE50A0-7FF6-48F6-A5F3-F30163A05A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AA8BA791-E9EF-45A2-A2FA-ED49C42CB0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699F6BEC-D127-4136-A73B-6205EE4408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8BB2E5-A26F-4885-901E-135F027BBC22}" type="slidenum">
              <a:rPr lang="en-US" altLang="pt-BR"/>
              <a:pPr>
                <a:spcBef>
                  <a:spcPct val="0"/>
                </a:spcBef>
              </a:pPr>
              <a:t>26</a:t>
            </a:fld>
            <a:endParaRPr lang="en-US" altLang="pt-BR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8B1BCCA5-2D84-4DFA-ABE0-E5C4292B09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84613340-46E0-41B3-A82B-C4A955EA58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18F98F4B-4211-48C6-ABE7-65E79FE889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6900B2B-5507-4C49-A9A5-DB70EF741676}" type="slidenum">
              <a:rPr lang="en-US" altLang="pt-BR"/>
              <a:pPr>
                <a:spcBef>
                  <a:spcPct val="0"/>
                </a:spcBef>
              </a:pPr>
              <a:t>27</a:t>
            </a:fld>
            <a:endParaRPr lang="en-US" altLang="pt-BR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0BE5C323-F01F-40F0-A264-92E1E28485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47757065-91AA-43AF-952C-06693B09D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CF16B91F-9E1E-4273-A4E3-8BDCAC77C5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97C8A0-00E5-4A25-98DD-955C840477F0}" type="slidenum">
              <a:rPr lang="en-US" altLang="pt-BR"/>
              <a:pPr>
                <a:spcBef>
                  <a:spcPct val="0"/>
                </a:spcBef>
              </a:pPr>
              <a:t>28</a:t>
            </a:fld>
            <a:endParaRPr lang="en-US" altLang="pt-BR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92A35063-9370-4587-9D4D-5FC8E1D33D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724679DB-B766-4D7D-A7C0-CC951A896A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1F84CCD5-3FC5-4289-B353-C4580957FC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216561-44D3-4ABC-9D9D-30B57691DBFC}" type="slidenum">
              <a:rPr lang="en-US" altLang="pt-BR"/>
              <a:pPr>
                <a:spcBef>
                  <a:spcPct val="0"/>
                </a:spcBef>
              </a:pPr>
              <a:t>29</a:t>
            </a:fld>
            <a:endParaRPr lang="en-US" altLang="pt-BR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6DE16FA3-6EC9-43E0-8512-66E6BFAD4E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DF20469F-A43B-4246-9BAE-34314CA91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7305E615-58E7-41DC-8E05-87EB113D55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FFDAE1A-F9F0-4F7E-9088-0264187F376B}" type="slidenum">
              <a:rPr lang="en-US" altLang="pt-BR"/>
              <a:pPr>
                <a:spcBef>
                  <a:spcPct val="0"/>
                </a:spcBef>
              </a:pPr>
              <a:t>30</a:t>
            </a:fld>
            <a:endParaRPr lang="en-US" altLang="pt-BR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86A25CB5-E9A4-4FDE-BB73-F051CC379F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87BB3D4B-69F8-4875-9FE4-8AA0FA7742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797FB7E2-A726-47DE-964F-0D20F0AC60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5D42F6-DC35-4601-A8AE-DD9EE2519791}" type="slidenum">
              <a:rPr lang="en-US" altLang="pt-BR"/>
              <a:pPr>
                <a:spcBef>
                  <a:spcPct val="0"/>
                </a:spcBef>
              </a:pPr>
              <a:t>31</a:t>
            </a:fld>
            <a:endParaRPr lang="en-US" altLang="pt-BR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2443A44E-34AB-477B-8280-802D096ED2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745BE9E2-B5FE-4B07-846D-5AF29D78CD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e55b39f20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2663" y="685800"/>
            <a:ext cx="4892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e55b39f20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9315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D6A4EC07-D2C6-4E22-94DB-E37B3DFCF4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F0C027-3398-4428-88B0-4E02A8E774F0}" type="slidenum">
              <a:rPr lang="en-US" altLang="pt-BR"/>
              <a:pPr>
                <a:spcBef>
                  <a:spcPct val="0"/>
                </a:spcBef>
              </a:pPr>
              <a:t>4</a:t>
            </a:fld>
            <a:endParaRPr lang="en-US" altLang="pt-BR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30825599-1AD7-4101-A2BC-A5FB90ABFF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8C571631-0BA5-4CF6-A51B-428839DD47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4330A1A1-9966-4CD2-9F64-4AF1BDA2CA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3A6934-A78D-4344-8AB1-DFB2574205B4}" type="slidenum">
              <a:rPr lang="en-US" altLang="pt-BR"/>
              <a:pPr>
                <a:spcBef>
                  <a:spcPct val="0"/>
                </a:spcBef>
              </a:pPr>
              <a:t>5</a:t>
            </a:fld>
            <a:endParaRPr lang="en-US" altLang="pt-BR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94C57D7B-63CF-4A8D-BDA8-A87FE8BB74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04E9DB71-44D2-4BF6-B609-A767A6AC91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0B2C62B3-B289-4312-A0DF-C8C102C52A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014AFD-CDC9-4547-A5E7-3E321A18F314}" type="slidenum">
              <a:rPr lang="en-US" altLang="pt-BR"/>
              <a:pPr>
                <a:spcBef>
                  <a:spcPct val="0"/>
                </a:spcBef>
              </a:pPr>
              <a:t>6</a:t>
            </a:fld>
            <a:endParaRPr lang="en-US" altLang="pt-BR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2843E72A-1C8C-435A-B9A4-15C99657D6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B60D9272-A748-45E5-BAE3-AA5C8E243A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966CFE3B-70F9-4CD4-B4CE-D9E674A85F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9488EC-73CF-4513-ABD9-5125C0065385}" type="slidenum">
              <a:rPr lang="en-US" altLang="pt-BR"/>
              <a:pPr>
                <a:spcBef>
                  <a:spcPct val="0"/>
                </a:spcBef>
              </a:pPr>
              <a:t>7</a:t>
            </a:fld>
            <a:endParaRPr lang="en-US" altLang="pt-BR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3C8BA694-19C8-4901-A019-C456C66854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81F92B0B-CF52-41C2-8174-F157F91F6A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2BB387EC-E0BD-45EA-B69D-96D4EF8CEB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E90ED2-C9B8-4DA6-A092-3C664B454CBE}" type="slidenum">
              <a:rPr lang="en-US" altLang="pt-BR"/>
              <a:pPr>
                <a:spcBef>
                  <a:spcPct val="0"/>
                </a:spcBef>
              </a:pPr>
              <a:t>8</a:t>
            </a:fld>
            <a:endParaRPr lang="en-US" altLang="pt-BR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5943B97F-FDFD-461A-A0BC-AEB27B3E53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5DFB2C07-2E64-4756-8835-571D6F7767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B008821E-164F-4BB2-A91F-24487EF843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1F5209-1A51-4EA3-8F68-B91343C45DD5}" type="slidenum">
              <a:rPr lang="en-US" altLang="pt-BR"/>
              <a:pPr>
                <a:spcBef>
                  <a:spcPct val="0"/>
                </a:spcBef>
              </a:pPr>
              <a:t>9</a:t>
            </a:fld>
            <a:endParaRPr lang="en-US" altLang="pt-BR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680758B6-CA35-4DAA-B0B9-B9B009F1C4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81E364D7-61E9-4BA7-8B6F-284BC451F7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D613B35D-CF2B-480C-A505-811BB9F0E8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84C322-0579-4C6F-81CD-3ED941038ACB}" type="slidenum">
              <a:rPr lang="en-US" altLang="pt-BR"/>
              <a:pPr>
                <a:spcBef>
                  <a:spcPct val="0"/>
                </a:spcBef>
              </a:pPr>
              <a:t>10</a:t>
            </a:fld>
            <a:endParaRPr lang="en-US" altLang="pt-BR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C033C254-8391-449E-8CD1-F9C696E072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07B541C9-3437-4AA0-BBAD-16B75DB1CB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813" y="1202123"/>
            <a:ext cx="8905875" cy="2557275"/>
          </a:xfrm>
        </p:spPr>
        <p:txBody>
          <a:bodyPr anchor="b"/>
          <a:lstStyle>
            <a:lvl1pPr algn="ctr">
              <a:defRPr sz="6427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9688" y="3858016"/>
            <a:ext cx="7858125" cy="1773429"/>
          </a:xfrm>
        </p:spPr>
        <p:txBody>
          <a:bodyPr/>
          <a:lstStyle>
            <a:lvl1pPr marL="0" indent="0" algn="ctr">
              <a:buNone/>
              <a:defRPr sz="2571"/>
            </a:lvl1pPr>
            <a:lvl2pPr marL="489707" indent="0" algn="ctr">
              <a:buNone/>
              <a:defRPr sz="2142"/>
            </a:lvl2pPr>
            <a:lvl3pPr marL="979414" indent="0" algn="ctr">
              <a:buNone/>
              <a:defRPr sz="1928"/>
            </a:lvl3pPr>
            <a:lvl4pPr marL="1469121" indent="0" algn="ctr">
              <a:buNone/>
              <a:defRPr sz="1714"/>
            </a:lvl4pPr>
            <a:lvl5pPr marL="1958828" indent="0" algn="ctr">
              <a:buNone/>
              <a:defRPr sz="1714"/>
            </a:lvl5pPr>
            <a:lvl6pPr marL="2448535" indent="0" algn="ctr">
              <a:buNone/>
              <a:defRPr sz="1714"/>
            </a:lvl6pPr>
            <a:lvl7pPr marL="2938242" indent="0" algn="ctr">
              <a:buNone/>
              <a:defRPr sz="1714"/>
            </a:lvl7pPr>
            <a:lvl8pPr marL="3427948" indent="0" algn="ctr">
              <a:buNone/>
              <a:defRPr sz="1714"/>
            </a:lvl8pPr>
            <a:lvl9pPr marL="3917655" indent="0" algn="ctr">
              <a:buNone/>
              <a:defRPr sz="1714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8136-D917-46AA-94D8-A8640C577D35}" type="datetimeFigureOut">
              <a:rPr lang="pt-BR" smtClean="0"/>
              <a:t>30/04/2022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5C4C-892E-4C77-A4B3-E45F7316CD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2654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8136-D917-46AA-94D8-A8640C577D35}" type="datetimeFigureOut">
              <a:rPr lang="pt-BR" smtClean="0"/>
              <a:t>30/04/2022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5C4C-892E-4C77-A4B3-E45F7316CD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36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97961" y="391072"/>
            <a:ext cx="2259211" cy="6224856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329" y="391072"/>
            <a:ext cx="6646664" cy="6224856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8136-D917-46AA-94D8-A8640C577D35}" type="datetimeFigureOut">
              <a:rPr lang="pt-BR" smtClean="0"/>
              <a:t>30/04/2022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5C4C-892E-4C77-A4B3-E45F7316CD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6790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57156" y="635534"/>
            <a:ext cx="9763188" cy="8178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57156" y="1645834"/>
            <a:ext cx="9763188" cy="48789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23860" lvl="0" indent="-39289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47720" lvl="1" indent="-3637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571579" lvl="2" indent="-3637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095439" lvl="3" indent="-3637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619299" lvl="4" indent="-3637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143159" lvl="5" indent="-3637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667018" lvl="6" indent="-3637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190878" lvl="7" indent="-3637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714738" lvl="8" indent="-3637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708025" y="6659477"/>
            <a:ext cx="628719" cy="5620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4775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8136-D917-46AA-94D8-A8640C577D35}" type="datetimeFigureOut">
              <a:rPr lang="pt-BR" smtClean="0"/>
              <a:t>30/04/2022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5C4C-892E-4C77-A4B3-E45F7316CD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758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872" y="1831242"/>
            <a:ext cx="9036844" cy="3055466"/>
          </a:xfrm>
        </p:spPr>
        <p:txBody>
          <a:bodyPr anchor="b"/>
          <a:lstStyle>
            <a:lvl1pPr>
              <a:defRPr sz="6427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872" y="4915614"/>
            <a:ext cx="9036844" cy="1606798"/>
          </a:xfrm>
        </p:spPr>
        <p:txBody>
          <a:bodyPr/>
          <a:lstStyle>
            <a:lvl1pPr marL="0" indent="0">
              <a:buNone/>
              <a:defRPr sz="2571">
                <a:solidFill>
                  <a:schemeClr val="tx1"/>
                </a:solidFill>
              </a:defRPr>
            </a:lvl1pPr>
            <a:lvl2pPr marL="489707" indent="0">
              <a:buNone/>
              <a:defRPr sz="2142">
                <a:solidFill>
                  <a:schemeClr val="tx1">
                    <a:tint val="75000"/>
                  </a:schemeClr>
                </a:solidFill>
              </a:defRPr>
            </a:lvl2pPr>
            <a:lvl3pPr marL="979414" indent="0">
              <a:buNone/>
              <a:defRPr sz="1928">
                <a:solidFill>
                  <a:schemeClr val="tx1">
                    <a:tint val="75000"/>
                  </a:schemeClr>
                </a:solidFill>
              </a:defRPr>
            </a:lvl3pPr>
            <a:lvl4pPr marL="1469121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4pPr>
            <a:lvl5pPr marL="1958828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5pPr>
            <a:lvl6pPr marL="2448535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6pPr>
            <a:lvl7pPr marL="2938242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7pPr>
            <a:lvl8pPr marL="3427948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8pPr>
            <a:lvl9pPr marL="3917655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8136-D917-46AA-94D8-A8640C577D35}" type="datetimeFigureOut">
              <a:rPr lang="pt-BR" smtClean="0"/>
              <a:t>30/04/2022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5C4C-892E-4C77-A4B3-E45F7316CD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5524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328" y="1955363"/>
            <a:ext cx="4452938" cy="466056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4234" y="1955363"/>
            <a:ext cx="4452938" cy="466056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8136-D917-46AA-94D8-A8640C577D35}" type="datetimeFigureOut">
              <a:rPr lang="pt-BR" smtClean="0"/>
              <a:t>30/04/2022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5C4C-892E-4C77-A4B3-E45F7316CD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323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93" y="391074"/>
            <a:ext cx="9036844" cy="1419764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94" y="1800635"/>
            <a:ext cx="4432473" cy="882463"/>
          </a:xfrm>
        </p:spPr>
        <p:txBody>
          <a:bodyPr anchor="b"/>
          <a:lstStyle>
            <a:lvl1pPr marL="0" indent="0">
              <a:buNone/>
              <a:defRPr sz="2571" b="1"/>
            </a:lvl1pPr>
            <a:lvl2pPr marL="489707" indent="0">
              <a:buNone/>
              <a:defRPr sz="2142" b="1"/>
            </a:lvl2pPr>
            <a:lvl3pPr marL="979414" indent="0">
              <a:buNone/>
              <a:defRPr sz="1928" b="1"/>
            </a:lvl3pPr>
            <a:lvl4pPr marL="1469121" indent="0">
              <a:buNone/>
              <a:defRPr sz="1714" b="1"/>
            </a:lvl4pPr>
            <a:lvl5pPr marL="1958828" indent="0">
              <a:buNone/>
              <a:defRPr sz="1714" b="1"/>
            </a:lvl5pPr>
            <a:lvl6pPr marL="2448535" indent="0">
              <a:buNone/>
              <a:defRPr sz="1714" b="1"/>
            </a:lvl6pPr>
            <a:lvl7pPr marL="2938242" indent="0">
              <a:buNone/>
              <a:defRPr sz="1714" b="1"/>
            </a:lvl7pPr>
            <a:lvl8pPr marL="3427948" indent="0">
              <a:buNone/>
              <a:defRPr sz="1714" b="1"/>
            </a:lvl8pPr>
            <a:lvl9pPr marL="3917655" indent="0">
              <a:buNone/>
              <a:defRPr sz="1714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1694" y="2683098"/>
            <a:ext cx="4432473" cy="394643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04235" y="1800635"/>
            <a:ext cx="4454302" cy="882463"/>
          </a:xfrm>
        </p:spPr>
        <p:txBody>
          <a:bodyPr anchor="b"/>
          <a:lstStyle>
            <a:lvl1pPr marL="0" indent="0">
              <a:buNone/>
              <a:defRPr sz="2571" b="1"/>
            </a:lvl1pPr>
            <a:lvl2pPr marL="489707" indent="0">
              <a:buNone/>
              <a:defRPr sz="2142" b="1"/>
            </a:lvl2pPr>
            <a:lvl3pPr marL="979414" indent="0">
              <a:buNone/>
              <a:defRPr sz="1928" b="1"/>
            </a:lvl3pPr>
            <a:lvl4pPr marL="1469121" indent="0">
              <a:buNone/>
              <a:defRPr sz="1714" b="1"/>
            </a:lvl4pPr>
            <a:lvl5pPr marL="1958828" indent="0">
              <a:buNone/>
              <a:defRPr sz="1714" b="1"/>
            </a:lvl5pPr>
            <a:lvl6pPr marL="2448535" indent="0">
              <a:buNone/>
              <a:defRPr sz="1714" b="1"/>
            </a:lvl6pPr>
            <a:lvl7pPr marL="2938242" indent="0">
              <a:buNone/>
              <a:defRPr sz="1714" b="1"/>
            </a:lvl7pPr>
            <a:lvl8pPr marL="3427948" indent="0">
              <a:buNone/>
              <a:defRPr sz="1714" b="1"/>
            </a:lvl8pPr>
            <a:lvl9pPr marL="3917655" indent="0">
              <a:buNone/>
              <a:defRPr sz="1714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04235" y="2683098"/>
            <a:ext cx="4454302" cy="394643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8136-D917-46AA-94D8-A8640C577D35}" type="datetimeFigureOut">
              <a:rPr lang="pt-BR" smtClean="0"/>
              <a:t>30/04/2022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5C4C-892E-4C77-A4B3-E45F7316CD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9205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8136-D917-46AA-94D8-A8640C577D35}" type="datetimeFigureOut">
              <a:rPr lang="pt-BR" smtClean="0"/>
              <a:t>30/04/2022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5C4C-892E-4C77-A4B3-E45F7316CD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4350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8136-D917-46AA-94D8-A8640C577D35}" type="datetimeFigureOut">
              <a:rPr lang="pt-BR" smtClean="0"/>
              <a:t>30/04/2022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5C4C-892E-4C77-A4B3-E45F7316CD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631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93" y="489691"/>
            <a:ext cx="3379266" cy="1713918"/>
          </a:xfrm>
        </p:spPr>
        <p:txBody>
          <a:bodyPr anchor="b"/>
          <a:lstStyle>
            <a:lvl1pPr>
              <a:defRPr sz="342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4302" y="1057598"/>
            <a:ext cx="5304234" cy="5219969"/>
          </a:xfrm>
        </p:spPr>
        <p:txBody>
          <a:bodyPr/>
          <a:lstStyle>
            <a:lvl1pPr>
              <a:defRPr sz="3428"/>
            </a:lvl1pPr>
            <a:lvl2pPr>
              <a:defRPr sz="2999"/>
            </a:lvl2pPr>
            <a:lvl3pPr>
              <a:defRPr sz="2571"/>
            </a:lvl3pPr>
            <a:lvl4pPr>
              <a:defRPr sz="2142"/>
            </a:lvl4pPr>
            <a:lvl5pPr>
              <a:defRPr sz="2142"/>
            </a:lvl5pPr>
            <a:lvl6pPr>
              <a:defRPr sz="2142"/>
            </a:lvl6pPr>
            <a:lvl7pPr>
              <a:defRPr sz="2142"/>
            </a:lvl7pPr>
            <a:lvl8pPr>
              <a:defRPr sz="2142"/>
            </a:lvl8pPr>
            <a:lvl9pPr>
              <a:defRPr sz="2142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1693" y="2203609"/>
            <a:ext cx="3379266" cy="4082458"/>
          </a:xfrm>
        </p:spPr>
        <p:txBody>
          <a:bodyPr/>
          <a:lstStyle>
            <a:lvl1pPr marL="0" indent="0">
              <a:buNone/>
              <a:defRPr sz="1714"/>
            </a:lvl1pPr>
            <a:lvl2pPr marL="489707" indent="0">
              <a:buNone/>
              <a:defRPr sz="1500"/>
            </a:lvl2pPr>
            <a:lvl3pPr marL="979414" indent="0">
              <a:buNone/>
              <a:defRPr sz="1285"/>
            </a:lvl3pPr>
            <a:lvl4pPr marL="1469121" indent="0">
              <a:buNone/>
              <a:defRPr sz="1071"/>
            </a:lvl4pPr>
            <a:lvl5pPr marL="1958828" indent="0">
              <a:buNone/>
              <a:defRPr sz="1071"/>
            </a:lvl5pPr>
            <a:lvl6pPr marL="2448535" indent="0">
              <a:buNone/>
              <a:defRPr sz="1071"/>
            </a:lvl6pPr>
            <a:lvl7pPr marL="2938242" indent="0">
              <a:buNone/>
              <a:defRPr sz="1071"/>
            </a:lvl7pPr>
            <a:lvl8pPr marL="3427948" indent="0">
              <a:buNone/>
              <a:defRPr sz="1071"/>
            </a:lvl8pPr>
            <a:lvl9pPr marL="3917655" indent="0">
              <a:buNone/>
              <a:defRPr sz="107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8136-D917-46AA-94D8-A8640C577D35}" type="datetimeFigureOut">
              <a:rPr lang="pt-BR" smtClean="0"/>
              <a:t>30/04/2022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5C4C-892E-4C77-A4B3-E45F7316CD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8772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93" y="489691"/>
            <a:ext cx="3379266" cy="1713918"/>
          </a:xfrm>
        </p:spPr>
        <p:txBody>
          <a:bodyPr anchor="b"/>
          <a:lstStyle>
            <a:lvl1pPr>
              <a:defRPr sz="342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54302" y="1057598"/>
            <a:ext cx="5304234" cy="5219969"/>
          </a:xfrm>
        </p:spPr>
        <p:txBody>
          <a:bodyPr anchor="t"/>
          <a:lstStyle>
            <a:lvl1pPr marL="0" indent="0">
              <a:buNone/>
              <a:defRPr sz="3428"/>
            </a:lvl1pPr>
            <a:lvl2pPr marL="489707" indent="0">
              <a:buNone/>
              <a:defRPr sz="2999"/>
            </a:lvl2pPr>
            <a:lvl3pPr marL="979414" indent="0">
              <a:buNone/>
              <a:defRPr sz="2571"/>
            </a:lvl3pPr>
            <a:lvl4pPr marL="1469121" indent="0">
              <a:buNone/>
              <a:defRPr sz="2142"/>
            </a:lvl4pPr>
            <a:lvl5pPr marL="1958828" indent="0">
              <a:buNone/>
              <a:defRPr sz="2142"/>
            </a:lvl5pPr>
            <a:lvl6pPr marL="2448535" indent="0">
              <a:buNone/>
              <a:defRPr sz="2142"/>
            </a:lvl6pPr>
            <a:lvl7pPr marL="2938242" indent="0">
              <a:buNone/>
              <a:defRPr sz="2142"/>
            </a:lvl7pPr>
            <a:lvl8pPr marL="3427948" indent="0">
              <a:buNone/>
              <a:defRPr sz="2142"/>
            </a:lvl8pPr>
            <a:lvl9pPr marL="3917655" indent="0">
              <a:buNone/>
              <a:defRPr sz="2142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1693" y="2203609"/>
            <a:ext cx="3379266" cy="4082458"/>
          </a:xfrm>
        </p:spPr>
        <p:txBody>
          <a:bodyPr/>
          <a:lstStyle>
            <a:lvl1pPr marL="0" indent="0">
              <a:buNone/>
              <a:defRPr sz="1714"/>
            </a:lvl1pPr>
            <a:lvl2pPr marL="489707" indent="0">
              <a:buNone/>
              <a:defRPr sz="1500"/>
            </a:lvl2pPr>
            <a:lvl3pPr marL="979414" indent="0">
              <a:buNone/>
              <a:defRPr sz="1285"/>
            </a:lvl3pPr>
            <a:lvl4pPr marL="1469121" indent="0">
              <a:buNone/>
              <a:defRPr sz="1071"/>
            </a:lvl4pPr>
            <a:lvl5pPr marL="1958828" indent="0">
              <a:buNone/>
              <a:defRPr sz="1071"/>
            </a:lvl5pPr>
            <a:lvl6pPr marL="2448535" indent="0">
              <a:buNone/>
              <a:defRPr sz="1071"/>
            </a:lvl6pPr>
            <a:lvl7pPr marL="2938242" indent="0">
              <a:buNone/>
              <a:defRPr sz="1071"/>
            </a:lvl7pPr>
            <a:lvl8pPr marL="3427948" indent="0">
              <a:buNone/>
              <a:defRPr sz="1071"/>
            </a:lvl8pPr>
            <a:lvl9pPr marL="3917655" indent="0">
              <a:buNone/>
              <a:defRPr sz="107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8136-D917-46AA-94D8-A8640C577D35}" type="datetimeFigureOut">
              <a:rPr lang="pt-BR" smtClean="0"/>
              <a:t>30/04/2022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5C4C-892E-4C77-A4B3-E45F7316CD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4433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328" y="391074"/>
            <a:ext cx="9036844" cy="1419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328" y="1955363"/>
            <a:ext cx="9036844" cy="4660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328" y="6808065"/>
            <a:ext cx="2357438" cy="3910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18136-D917-46AA-94D8-A8640C577D35}" type="datetimeFigureOut">
              <a:rPr lang="pt-BR" smtClean="0"/>
              <a:t>30/04/2022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0672" y="6808065"/>
            <a:ext cx="3536156" cy="3910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99734" y="6808065"/>
            <a:ext cx="2357438" cy="3910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15C4C-892E-4C77-A4B3-E45F7316CD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9138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79414" rtl="0" eaLnBrk="1" latinLnBrk="0" hangingPunct="1">
        <a:lnSpc>
          <a:spcPct val="90000"/>
        </a:lnSpc>
        <a:spcBef>
          <a:spcPct val="0"/>
        </a:spcBef>
        <a:buNone/>
        <a:defRPr sz="47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4853" indent="-244853" algn="l" defTabSz="979414" rtl="0" eaLnBrk="1" latinLnBrk="0" hangingPunct="1">
        <a:lnSpc>
          <a:spcPct val="90000"/>
        </a:lnSpc>
        <a:spcBef>
          <a:spcPts val="1071"/>
        </a:spcBef>
        <a:buFont typeface="Arial" panose="020B060402020202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1pPr>
      <a:lvl2pPr marL="734560" indent="-244853" algn="l" defTabSz="979414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2571" kern="1200">
          <a:solidFill>
            <a:schemeClr val="tx1"/>
          </a:solidFill>
          <a:latin typeface="+mn-lt"/>
          <a:ea typeface="+mn-ea"/>
          <a:cs typeface="+mn-cs"/>
        </a:defRPr>
      </a:lvl2pPr>
      <a:lvl3pPr marL="1224267" indent="-244853" algn="l" defTabSz="979414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2142" kern="1200">
          <a:solidFill>
            <a:schemeClr val="tx1"/>
          </a:solidFill>
          <a:latin typeface="+mn-lt"/>
          <a:ea typeface="+mn-ea"/>
          <a:cs typeface="+mn-cs"/>
        </a:defRPr>
      </a:lvl3pPr>
      <a:lvl4pPr marL="1713974" indent="-244853" algn="l" defTabSz="979414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28" kern="1200">
          <a:solidFill>
            <a:schemeClr val="tx1"/>
          </a:solidFill>
          <a:latin typeface="+mn-lt"/>
          <a:ea typeface="+mn-ea"/>
          <a:cs typeface="+mn-cs"/>
        </a:defRPr>
      </a:lvl4pPr>
      <a:lvl5pPr marL="2203681" indent="-244853" algn="l" defTabSz="979414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28" kern="1200">
          <a:solidFill>
            <a:schemeClr val="tx1"/>
          </a:solidFill>
          <a:latin typeface="+mn-lt"/>
          <a:ea typeface="+mn-ea"/>
          <a:cs typeface="+mn-cs"/>
        </a:defRPr>
      </a:lvl5pPr>
      <a:lvl6pPr marL="2693388" indent="-244853" algn="l" defTabSz="979414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28" kern="1200">
          <a:solidFill>
            <a:schemeClr val="tx1"/>
          </a:solidFill>
          <a:latin typeface="+mn-lt"/>
          <a:ea typeface="+mn-ea"/>
          <a:cs typeface="+mn-cs"/>
        </a:defRPr>
      </a:lvl6pPr>
      <a:lvl7pPr marL="3183095" indent="-244853" algn="l" defTabSz="979414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28" kern="1200">
          <a:solidFill>
            <a:schemeClr val="tx1"/>
          </a:solidFill>
          <a:latin typeface="+mn-lt"/>
          <a:ea typeface="+mn-ea"/>
          <a:cs typeface="+mn-cs"/>
        </a:defRPr>
      </a:lvl7pPr>
      <a:lvl8pPr marL="3672802" indent="-244853" algn="l" defTabSz="979414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28" kern="1200">
          <a:solidFill>
            <a:schemeClr val="tx1"/>
          </a:solidFill>
          <a:latin typeface="+mn-lt"/>
          <a:ea typeface="+mn-ea"/>
          <a:cs typeface="+mn-cs"/>
        </a:defRPr>
      </a:lvl8pPr>
      <a:lvl9pPr marL="4162509" indent="-244853" algn="l" defTabSz="979414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9414" rtl="0" eaLnBrk="1" latinLnBrk="0" hangingPunct="1">
        <a:defRPr sz="1928" kern="1200">
          <a:solidFill>
            <a:schemeClr val="tx1"/>
          </a:solidFill>
          <a:latin typeface="+mn-lt"/>
          <a:ea typeface="+mn-ea"/>
          <a:cs typeface="+mn-cs"/>
        </a:defRPr>
      </a:lvl1pPr>
      <a:lvl2pPr marL="489707" algn="l" defTabSz="979414" rtl="0" eaLnBrk="1" latinLnBrk="0" hangingPunct="1">
        <a:defRPr sz="1928" kern="1200">
          <a:solidFill>
            <a:schemeClr val="tx1"/>
          </a:solidFill>
          <a:latin typeface="+mn-lt"/>
          <a:ea typeface="+mn-ea"/>
          <a:cs typeface="+mn-cs"/>
        </a:defRPr>
      </a:lvl2pPr>
      <a:lvl3pPr marL="979414" algn="l" defTabSz="979414" rtl="0" eaLnBrk="1" latinLnBrk="0" hangingPunct="1">
        <a:defRPr sz="1928" kern="1200">
          <a:solidFill>
            <a:schemeClr val="tx1"/>
          </a:solidFill>
          <a:latin typeface="+mn-lt"/>
          <a:ea typeface="+mn-ea"/>
          <a:cs typeface="+mn-cs"/>
        </a:defRPr>
      </a:lvl3pPr>
      <a:lvl4pPr marL="1469121" algn="l" defTabSz="979414" rtl="0" eaLnBrk="1" latinLnBrk="0" hangingPunct="1">
        <a:defRPr sz="1928" kern="1200">
          <a:solidFill>
            <a:schemeClr val="tx1"/>
          </a:solidFill>
          <a:latin typeface="+mn-lt"/>
          <a:ea typeface="+mn-ea"/>
          <a:cs typeface="+mn-cs"/>
        </a:defRPr>
      </a:lvl4pPr>
      <a:lvl5pPr marL="1958828" algn="l" defTabSz="979414" rtl="0" eaLnBrk="1" latinLnBrk="0" hangingPunct="1">
        <a:defRPr sz="1928" kern="1200">
          <a:solidFill>
            <a:schemeClr val="tx1"/>
          </a:solidFill>
          <a:latin typeface="+mn-lt"/>
          <a:ea typeface="+mn-ea"/>
          <a:cs typeface="+mn-cs"/>
        </a:defRPr>
      </a:lvl5pPr>
      <a:lvl6pPr marL="2448535" algn="l" defTabSz="979414" rtl="0" eaLnBrk="1" latinLnBrk="0" hangingPunct="1">
        <a:defRPr sz="1928" kern="1200">
          <a:solidFill>
            <a:schemeClr val="tx1"/>
          </a:solidFill>
          <a:latin typeface="+mn-lt"/>
          <a:ea typeface="+mn-ea"/>
          <a:cs typeface="+mn-cs"/>
        </a:defRPr>
      </a:lvl6pPr>
      <a:lvl7pPr marL="2938242" algn="l" defTabSz="979414" rtl="0" eaLnBrk="1" latinLnBrk="0" hangingPunct="1">
        <a:defRPr sz="1928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8" algn="l" defTabSz="979414" rtl="0" eaLnBrk="1" latinLnBrk="0" hangingPunct="1">
        <a:defRPr sz="1928" kern="1200">
          <a:solidFill>
            <a:schemeClr val="tx1"/>
          </a:solidFill>
          <a:latin typeface="+mn-lt"/>
          <a:ea typeface="+mn-ea"/>
          <a:cs typeface="+mn-cs"/>
        </a:defRPr>
      </a:lvl8pPr>
      <a:lvl9pPr marL="3917655" algn="l" defTabSz="979414" rtl="0" eaLnBrk="1" latinLnBrk="0" hangingPunct="1">
        <a:defRPr sz="19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costa@ifsp.edu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7.m4a"/><Relationship Id="rId7" Type="http://schemas.openxmlformats.org/officeDocument/2006/relationships/image" Target="../media/image15.png"/><Relationship Id="rId2" Type="http://schemas.microsoft.com/office/2007/relationships/media" Target="../media/media17.m4a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3.png"/><Relationship Id="rId2" Type="http://schemas.microsoft.com/office/2007/relationships/media" Target="../media/media19.m4a"/><Relationship Id="rId1" Type="http://schemas.openxmlformats.org/officeDocument/2006/relationships/tags" Target="../tags/tag13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3.png"/><Relationship Id="rId2" Type="http://schemas.microsoft.com/office/2007/relationships/media" Target="../media/media20.m4a"/><Relationship Id="rId1" Type="http://schemas.openxmlformats.org/officeDocument/2006/relationships/tags" Target="../tags/tag14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3.png"/><Relationship Id="rId2" Type="http://schemas.microsoft.com/office/2007/relationships/media" Target="../media/media21.m4a"/><Relationship Id="rId1" Type="http://schemas.openxmlformats.org/officeDocument/2006/relationships/tags" Target="../tags/tag15.xml"/><Relationship Id="rId6" Type="http://schemas.openxmlformats.org/officeDocument/2006/relationships/image" Target="../media/image18.jpe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3.png"/><Relationship Id="rId2" Type="http://schemas.microsoft.com/office/2007/relationships/media" Target="../media/media22.m4a"/><Relationship Id="rId1" Type="http://schemas.openxmlformats.org/officeDocument/2006/relationships/tags" Target="../tags/tag16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7PKJ52b1Qvs" TargetMode="External"/><Relationship Id="rId3" Type="http://schemas.openxmlformats.org/officeDocument/2006/relationships/audio" Target="../media/media24.m4a"/><Relationship Id="rId7" Type="http://schemas.openxmlformats.org/officeDocument/2006/relationships/image" Target="../media/image3.png"/><Relationship Id="rId2" Type="http://schemas.microsoft.com/office/2007/relationships/media" Target="../media/media24.m4a"/><Relationship Id="rId1" Type="http://schemas.openxmlformats.org/officeDocument/2006/relationships/tags" Target="../tags/tag18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3.png"/><Relationship Id="rId2" Type="http://schemas.microsoft.com/office/2007/relationships/media" Target="../media/media25.m4a"/><Relationship Id="rId1" Type="http://schemas.openxmlformats.org/officeDocument/2006/relationships/tags" Target="../tags/tag19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outube.com/watch?v=7PKJ52b1Qvs" TargetMode="External"/><Relationship Id="rId5" Type="http://schemas.openxmlformats.org/officeDocument/2006/relationships/hyperlink" Target="http://professorcesarcosta.com.br/upload/imagens_upload/Acionamento_07_Encoder_e_Resolver-2.pdf" TargetMode="Externa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8.m4a"/><Relationship Id="rId7" Type="http://schemas.openxmlformats.org/officeDocument/2006/relationships/image" Target="../media/image9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7;p13">
            <a:extLst>
              <a:ext uri="{FF2B5EF4-FFF2-40B4-BE49-F238E27FC236}">
                <a16:creationId xmlns:a16="http://schemas.microsoft.com/office/drawing/2014/main" id="{393B59DF-93CF-4E74-B484-703E22D505ED}"/>
              </a:ext>
            </a:extLst>
          </p:cNvPr>
          <p:cNvSpPr txBox="1"/>
          <p:nvPr/>
        </p:nvSpPr>
        <p:spPr>
          <a:xfrm>
            <a:off x="796264" y="2467333"/>
            <a:ext cx="9101540" cy="77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758" tIns="104758" rIns="104758" bIns="104758" anchor="t" anchorCtr="0">
            <a:spAutoFit/>
          </a:bodyPr>
          <a:lstStyle/>
          <a:p>
            <a:pPr algn="ctr"/>
            <a:r>
              <a:rPr lang="pt-BR" sz="3667" dirty="0"/>
              <a:t> </a:t>
            </a:r>
            <a:endParaRPr sz="3437" b="1" dirty="0"/>
          </a:p>
        </p:txBody>
      </p:sp>
      <p:sp>
        <p:nvSpPr>
          <p:cNvPr id="10" name="Google Shape;59;p13">
            <a:extLst>
              <a:ext uri="{FF2B5EF4-FFF2-40B4-BE49-F238E27FC236}">
                <a16:creationId xmlns:a16="http://schemas.microsoft.com/office/drawing/2014/main" id="{B3692A97-698A-4A06-9575-4DD96547DA5E}"/>
              </a:ext>
            </a:extLst>
          </p:cNvPr>
          <p:cNvSpPr txBox="1"/>
          <p:nvPr/>
        </p:nvSpPr>
        <p:spPr>
          <a:xfrm>
            <a:off x="1612490" y="3421062"/>
            <a:ext cx="6840946" cy="1458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758" tIns="104758" rIns="104758" bIns="104758" anchor="t" anchorCtr="0">
            <a:spAutoFit/>
          </a:bodyPr>
          <a:lstStyle/>
          <a:p>
            <a:pPr indent="515856" algn="ctr">
              <a:lnSpc>
                <a:spcPct val="150000"/>
              </a:lnSpc>
            </a:pP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Prof. Dr. Cesar da Costa </a:t>
            </a:r>
          </a:p>
          <a:p>
            <a:pPr indent="515856" algn="ctr">
              <a:lnSpc>
                <a:spcPct val="150000"/>
              </a:lnSpc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E-mail:</a:t>
            </a: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ccosta@ifsp.edu.br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15856" algn="ctr">
              <a:lnSpc>
                <a:spcPct val="150000"/>
              </a:lnSpc>
            </a:pP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Site: www.professorcesarcosta.com.br </a:t>
            </a:r>
            <a:endParaRPr lang="pt-BR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ED40F89C-EE0F-408F-92CA-D5435003F6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427111"/>
              </p:ext>
            </p:extLst>
          </p:nvPr>
        </p:nvGraphicFramePr>
        <p:xfrm>
          <a:off x="1248697" y="844545"/>
          <a:ext cx="8268929" cy="786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68929">
                  <a:extLst>
                    <a:ext uri="{9D8B030D-6E8A-4147-A177-3AD203B41FA5}">
                      <a16:colId xmlns:a16="http://schemas.microsoft.com/office/drawing/2014/main" val="11600888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SERVOMECANISMO</a:t>
                      </a:r>
                    </a:p>
                  </a:txBody>
                  <a:tcPr marL="118745" marR="118745" marT="118745" marB="11874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4951084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0DE7064A-73D5-433E-ADF5-8E3F7E675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6225" y="3924300"/>
            <a:ext cx="104775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A6825E2B-F339-40CF-B782-61534647C20D}"/>
              </a:ext>
            </a:extLst>
          </p:cNvPr>
          <p:cNvCxnSpPr>
            <a:endCxn id="9" idx="3"/>
          </p:cNvCxnSpPr>
          <p:nvPr/>
        </p:nvCxnSpPr>
        <p:spPr>
          <a:xfrm>
            <a:off x="924232" y="2855275"/>
            <a:ext cx="897357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>
            <a:extLst>
              <a:ext uri="{FF2B5EF4-FFF2-40B4-BE49-F238E27FC236}">
                <a16:creationId xmlns:a16="http://schemas.microsoft.com/office/drawing/2014/main" id="{E4CD111E-D738-4CE1-8DB0-9A4DFC3C2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006" y="6231410"/>
            <a:ext cx="1888444" cy="9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E231FE7-B814-4649-885F-03D171C19C55}"/>
              </a:ext>
            </a:extLst>
          </p:cNvPr>
          <p:cNvSpPr txBox="1"/>
          <p:nvPr/>
        </p:nvSpPr>
        <p:spPr>
          <a:xfrm>
            <a:off x="3156156" y="1991514"/>
            <a:ext cx="6105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2800" dirty="0" err="1"/>
              <a:t>Encoder</a:t>
            </a:r>
            <a:r>
              <a:rPr lang="pt-BR" altLang="pt-BR" sz="2800" dirty="0"/>
              <a:t> e Resolver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AEE2F338-4F0A-4597-AEFE-4F2CAB2B3F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8706" y="278851"/>
            <a:ext cx="9331331" cy="1469073"/>
          </a:xfrm>
        </p:spPr>
        <p:txBody>
          <a:bodyPr/>
          <a:lstStyle/>
          <a:p>
            <a:pPr eaLnBrk="1" hangingPunct="1"/>
            <a:r>
              <a:rPr lang="en-US" altLang="en-US" sz="4284"/>
              <a:t>Encoder Rotativo Absoluto</a:t>
            </a:r>
            <a:endParaRPr lang="pt-BR" altLang="pt-BR" sz="4284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B23E694-FFF7-431F-9E67-BF59DDEBA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706" y="1747924"/>
            <a:ext cx="9100088" cy="503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pt-BR" altLang="pt-BR" sz="2142" dirty="0"/>
              <a:t>A resolução é representada em bits que correspondem ao número de faixas disponíveis no sensor, por exemplo como um encoder absoluto de 4 bits irá gerar uma representação de posição absoluta de 16 valores.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pt-BR" altLang="pt-BR" sz="2142" dirty="0"/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pt-BR" altLang="pt-BR" sz="2142" dirty="0"/>
              <a:t> A grande vantagem do encoder absoluto é que, em qualquer momento, independente por exemplo de uma queda de energia, é possível saber a posição do dispositivo sem necessidade de ressincronizar a posição.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pt-BR" altLang="pt-BR" sz="2142" dirty="0"/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pt-BR" altLang="pt-BR" sz="2142" dirty="0"/>
              <a:t>São </a:t>
            </a:r>
            <a:r>
              <a:rPr lang="pt-BR" altLang="pt-BR" sz="2142" dirty="0" err="1"/>
              <a:t>encoders</a:t>
            </a:r>
            <a:r>
              <a:rPr lang="pt-BR" altLang="pt-BR" sz="2142" dirty="0"/>
              <a:t> mais complexos, e mais caros. Indicam a posição absoluta, através de saídas digitais codificadas em um valor binário ou via comunicação.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pt-BR" altLang="pt-BR" sz="2142" dirty="0"/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pt-BR" altLang="pt-BR" sz="2142" dirty="0"/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D00BDC76-C486-4D04-8D8B-BF49C5FBE3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09"/>
    </mc:Choice>
    <mc:Fallback xmlns="">
      <p:transition spd="slow" advTm="42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F5490DF8-2EA5-47D6-BDB2-1E3221EED4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8706" y="278851"/>
            <a:ext cx="9331331" cy="1469073"/>
          </a:xfrm>
        </p:spPr>
        <p:txBody>
          <a:bodyPr/>
          <a:lstStyle/>
          <a:p>
            <a:pPr eaLnBrk="1" hangingPunct="1"/>
            <a:r>
              <a:rPr lang="en-US" altLang="en-US" sz="4284"/>
              <a:t>Encoder Rotativo Absoluto</a:t>
            </a:r>
            <a:endParaRPr lang="pt-BR" altLang="pt-BR" sz="4284"/>
          </a:p>
        </p:txBody>
      </p:sp>
      <p:pic>
        <p:nvPicPr>
          <p:cNvPr id="25603" name="Imagem 4">
            <a:extLst>
              <a:ext uri="{FF2B5EF4-FFF2-40B4-BE49-F238E27FC236}">
                <a16:creationId xmlns:a16="http://schemas.microsoft.com/office/drawing/2014/main" id="{0D03C13D-E8C9-4C3C-A3E9-DC7E806BD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57" y="1844842"/>
            <a:ext cx="9028675" cy="534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21AE787-063B-42B3-9029-8730E7FF3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11334A0-1D25-4EED-A57F-C2B26F7A7365}"/>
              </a:ext>
            </a:extLst>
          </p:cNvPr>
          <p:cNvSpPr txBox="1"/>
          <p:nvPr/>
        </p:nvSpPr>
        <p:spPr>
          <a:xfrm>
            <a:off x="7938207" y="2369142"/>
            <a:ext cx="154255" cy="389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28" dirty="0"/>
              <a:t>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0D5FD0D-067D-484B-8A61-7C0B1A5E1667}"/>
              </a:ext>
            </a:extLst>
          </p:cNvPr>
          <p:cNvSpPr txBox="1"/>
          <p:nvPr/>
        </p:nvSpPr>
        <p:spPr>
          <a:xfrm>
            <a:off x="7938208" y="2958558"/>
            <a:ext cx="231382" cy="389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28" dirty="0"/>
              <a:t>1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85D220C-D3E3-41F3-AC09-11F4116D64A2}"/>
              </a:ext>
            </a:extLst>
          </p:cNvPr>
          <p:cNvSpPr txBox="1"/>
          <p:nvPr/>
        </p:nvSpPr>
        <p:spPr>
          <a:xfrm>
            <a:off x="7938208" y="2663850"/>
            <a:ext cx="231382" cy="389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28" dirty="0"/>
              <a:t>0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4970D95-95EA-4F68-B170-DAAE06A2FEE2}"/>
              </a:ext>
            </a:extLst>
          </p:cNvPr>
          <p:cNvSpPr txBox="1"/>
          <p:nvPr/>
        </p:nvSpPr>
        <p:spPr>
          <a:xfrm>
            <a:off x="7950122" y="3226591"/>
            <a:ext cx="284682" cy="389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28" dirty="0"/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49"/>
    </mc:Choice>
    <mc:Fallback xmlns="">
      <p:transition spd="slow" advTm="18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9DE9A167-D0C1-421B-90D7-8DA6C20B19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8706" y="278851"/>
            <a:ext cx="9331331" cy="1469073"/>
          </a:xfrm>
        </p:spPr>
        <p:txBody>
          <a:bodyPr/>
          <a:lstStyle/>
          <a:p>
            <a:pPr eaLnBrk="1" hangingPunct="1"/>
            <a:r>
              <a:rPr lang="en-US" altLang="en-US" sz="4284"/>
              <a:t>Encoder Rotativo Absoluto</a:t>
            </a:r>
            <a:endParaRPr lang="pt-BR" altLang="pt-BR" sz="4284"/>
          </a:p>
        </p:txBody>
      </p:sp>
      <p:sp>
        <p:nvSpPr>
          <p:cNvPr id="27651" name="CaixaDeTexto 2">
            <a:extLst>
              <a:ext uri="{FF2B5EF4-FFF2-40B4-BE49-F238E27FC236}">
                <a16:creationId xmlns:a16="http://schemas.microsoft.com/office/drawing/2014/main" id="{0C0D3E92-047C-4808-9DE1-379F260DE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464" y="1899253"/>
            <a:ext cx="6787659" cy="38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pt-BR" altLang="pt-BR" sz="1928" b="1"/>
              <a:t>Discos de Encoders Absolutos</a:t>
            </a:r>
            <a:endParaRPr lang="pt-BR" altLang="pt-BR" sz="1928"/>
          </a:p>
        </p:txBody>
      </p:sp>
      <p:pic>
        <p:nvPicPr>
          <p:cNvPr id="27652" name="Imagem 3">
            <a:extLst>
              <a:ext uri="{FF2B5EF4-FFF2-40B4-BE49-F238E27FC236}">
                <a16:creationId xmlns:a16="http://schemas.microsoft.com/office/drawing/2014/main" id="{9627C956-E7E9-4F94-A7EB-EEC5D49D5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425" y="3364924"/>
            <a:ext cx="7814650" cy="228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F1D07C4B-53D0-4DB4-BA74-FC403DF20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75CB4FF8-85BB-4456-B73A-E02EFE021E23}"/>
              </a:ext>
            </a:extLst>
          </p:cNvPr>
          <p:cNvCxnSpPr/>
          <p:nvPr/>
        </p:nvCxnSpPr>
        <p:spPr>
          <a:xfrm>
            <a:off x="996464" y="2901407"/>
            <a:ext cx="771554" cy="7712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890BFDB5-242E-4746-8F47-865A7E47F381}"/>
              </a:ext>
            </a:extLst>
          </p:cNvPr>
          <p:cNvCxnSpPr/>
          <p:nvPr/>
        </p:nvCxnSpPr>
        <p:spPr>
          <a:xfrm>
            <a:off x="3156311" y="2592898"/>
            <a:ext cx="848401" cy="8484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3686988F-9C9E-46D1-9DA8-DE00210CFE05}"/>
              </a:ext>
            </a:extLst>
          </p:cNvPr>
          <p:cNvCxnSpPr/>
          <p:nvPr/>
        </p:nvCxnSpPr>
        <p:spPr>
          <a:xfrm>
            <a:off x="5238750" y="2592898"/>
            <a:ext cx="694146" cy="7720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61E78F4E-BEE7-42E0-B1A6-153DEDEDB00C}"/>
              </a:ext>
            </a:extLst>
          </p:cNvPr>
          <p:cNvCxnSpPr/>
          <p:nvPr/>
        </p:nvCxnSpPr>
        <p:spPr>
          <a:xfrm>
            <a:off x="7089807" y="2592898"/>
            <a:ext cx="848401" cy="8484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E026F145-0E17-4856-97AC-AAB6DAB93D34}"/>
              </a:ext>
            </a:extLst>
          </p:cNvPr>
          <p:cNvSpPr txBox="1"/>
          <p:nvPr/>
        </p:nvSpPr>
        <p:spPr>
          <a:xfrm>
            <a:off x="996463" y="6140758"/>
            <a:ext cx="8561420" cy="389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28" dirty="0"/>
              <a:t>https://www.youtube.com/watch?v=CHE1imH9tdg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97"/>
    </mc:Choice>
    <mc:Fallback xmlns="">
      <p:transition spd="slow" advTm="27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FB0BC9B1-10AD-445C-953F-87005E2EE3C4}"/>
              </a:ext>
            </a:extLst>
          </p:cNvPr>
          <p:cNvSpPr txBox="1"/>
          <p:nvPr/>
        </p:nvSpPr>
        <p:spPr>
          <a:xfrm>
            <a:off x="782224" y="2469463"/>
            <a:ext cx="8913053" cy="27294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7280" indent="-367280" algn="just">
              <a:buFont typeface="Wingdings" panose="05000000000000000000" pitchFamily="2" charset="2"/>
              <a:buChar char="v"/>
              <a:defRPr/>
            </a:pPr>
            <a:r>
              <a:rPr lang="pt-BR" sz="2142" dirty="0"/>
              <a:t>O encoder incremental possui um importante diferencial em relação ao encoder absoluto: </a:t>
            </a:r>
            <a:r>
              <a:rPr lang="pt-BR" sz="2142" dirty="0">
                <a:solidFill>
                  <a:srgbClr val="FF0000"/>
                </a:solidFill>
              </a:rPr>
              <a:t>a posição</a:t>
            </a:r>
            <a:r>
              <a:rPr lang="pt-BR" sz="2142" dirty="0"/>
              <a:t> do </a:t>
            </a:r>
            <a:r>
              <a:rPr lang="pt-BR" sz="2142" dirty="0">
                <a:solidFill>
                  <a:srgbClr val="0033CC"/>
                </a:solidFill>
              </a:rPr>
              <a:t>encoder incremental </a:t>
            </a:r>
            <a:r>
              <a:rPr lang="pt-BR" sz="2142" dirty="0"/>
              <a:t>é </a:t>
            </a:r>
            <a:r>
              <a:rPr lang="pt-BR" sz="2142" dirty="0">
                <a:solidFill>
                  <a:srgbClr val="FF0000"/>
                </a:solidFill>
              </a:rPr>
              <a:t>dada por pulsos a partir do pulso zero.</a:t>
            </a:r>
          </a:p>
          <a:p>
            <a:pPr algn="just">
              <a:defRPr/>
            </a:pPr>
            <a:endParaRPr lang="pt-BR" sz="2142" dirty="0">
              <a:solidFill>
                <a:srgbClr val="FF0000"/>
              </a:solidFill>
            </a:endParaRPr>
          </a:p>
          <a:p>
            <a:pPr marL="367280" indent="-367280" algn="just">
              <a:buFont typeface="Wingdings" panose="05000000000000000000" pitchFamily="2" charset="2"/>
              <a:buChar char="v"/>
              <a:defRPr/>
            </a:pPr>
            <a:endParaRPr lang="pt-BR" sz="2142" dirty="0">
              <a:solidFill>
                <a:srgbClr val="FF0000"/>
              </a:solidFill>
            </a:endParaRPr>
          </a:p>
          <a:p>
            <a:pPr marL="367280" indent="-367280" algn="just">
              <a:buFont typeface="Wingdings" panose="05000000000000000000" pitchFamily="2" charset="2"/>
              <a:buChar char="v"/>
              <a:defRPr/>
            </a:pPr>
            <a:r>
              <a:rPr lang="pt-BR" sz="2142" dirty="0"/>
              <a:t>Enquanto a </a:t>
            </a:r>
            <a:r>
              <a:rPr lang="pt-BR" sz="2142" dirty="0">
                <a:solidFill>
                  <a:srgbClr val="FF0000"/>
                </a:solidFill>
              </a:rPr>
              <a:t>posição</a:t>
            </a:r>
            <a:r>
              <a:rPr lang="pt-BR" sz="2142" dirty="0"/>
              <a:t> do </a:t>
            </a:r>
            <a:r>
              <a:rPr lang="pt-BR" sz="2142" dirty="0">
                <a:solidFill>
                  <a:srgbClr val="008000"/>
                </a:solidFill>
              </a:rPr>
              <a:t>encoder absoluto </a:t>
            </a:r>
            <a:r>
              <a:rPr lang="pt-BR" sz="2142" dirty="0"/>
              <a:t>é determinada pela </a:t>
            </a:r>
            <a:r>
              <a:rPr lang="pt-BR" sz="2142" dirty="0">
                <a:solidFill>
                  <a:srgbClr val="FF0000"/>
                </a:solidFill>
              </a:rPr>
              <a:t>leitura de um código </a:t>
            </a:r>
            <a:r>
              <a:rPr lang="pt-BR" sz="2142" dirty="0"/>
              <a:t>e este é único para cada posição do seu curso;</a:t>
            </a:r>
          </a:p>
          <a:p>
            <a:pPr algn="just">
              <a:defRPr/>
            </a:pPr>
            <a:endParaRPr lang="pt-BR" sz="2142" dirty="0"/>
          </a:p>
        </p:txBody>
      </p:sp>
      <p:sp>
        <p:nvSpPr>
          <p:cNvPr id="29699" name="CaixaDeTexto 2">
            <a:extLst>
              <a:ext uri="{FF2B5EF4-FFF2-40B4-BE49-F238E27FC236}">
                <a16:creationId xmlns:a16="http://schemas.microsoft.com/office/drawing/2014/main" id="{68A6AF36-185B-481B-9279-B14C5B00E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914" y="664824"/>
            <a:ext cx="9134094" cy="88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571" b="1" dirty="0"/>
              <a:t>Qual a diferença entre Encoder Incremental e Encoder Absoluto? </a:t>
            </a:r>
            <a:endParaRPr lang="pt-BR" altLang="pt-BR" sz="2571" dirty="0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8A686EAE-539F-4747-B09F-B6F00EF065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05"/>
    </mc:Choice>
    <mc:Fallback xmlns="">
      <p:transition spd="slow" advTm="28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FB0BC9B1-10AD-445C-953F-87005E2EE3C4}"/>
              </a:ext>
            </a:extLst>
          </p:cNvPr>
          <p:cNvSpPr txBox="1"/>
          <p:nvPr/>
        </p:nvSpPr>
        <p:spPr>
          <a:xfrm>
            <a:off x="782225" y="1744523"/>
            <a:ext cx="8913053" cy="33887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endParaRPr lang="pt-BR" sz="2142" dirty="0"/>
          </a:p>
          <a:p>
            <a:pPr marL="367280" indent="-367280" algn="just">
              <a:buFont typeface="Wingdings" panose="05000000000000000000" pitchFamily="2" charset="2"/>
              <a:buChar char="v"/>
              <a:defRPr/>
            </a:pPr>
            <a:r>
              <a:rPr lang="pt-BR" sz="2142" dirty="0"/>
              <a:t>Consequentemente os </a:t>
            </a:r>
            <a:r>
              <a:rPr lang="pt-BR" sz="2142" dirty="0">
                <a:solidFill>
                  <a:srgbClr val="00B050"/>
                </a:solidFill>
              </a:rPr>
              <a:t>encoders absolutos </a:t>
            </a:r>
            <a:r>
              <a:rPr lang="pt-BR" sz="2142" dirty="0"/>
              <a:t>não perdem a real posição no caso de uma eventual queda da tensão de alimentação (até mesmo se deslocados).</a:t>
            </a:r>
          </a:p>
          <a:p>
            <a:pPr algn="just">
              <a:defRPr/>
            </a:pPr>
            <a:endParaRPr lang="pt-BR" sz="2142" dirty="0"/>
          </a:p>
          <a:p>
            <a:pPr algn="just">
              <a:defRPr/>
            </a:pPr>
            <a:endParaRPr lang="pt-BR" sz="2142" dirty="0"/>
          </a:p>
          <a:p>
            <a:pPr marL="367280" indent="-367280" algn="just">
              <a:buFont typeface="Wingdings" panose="05000000000000000000" pitchFamily="2" charset="2"/>
              <a:buChar char="v"/>
              <a:defRPr/>
            </a:pPr>
            <a:r>
              <a:rPr lang="pt-BR" sz="2142" dirty="0"/>
              <a:t>Quando voltar a energia ao sistema, a posição é atualizada e disponibilizada para o mesmo (graças ao código gravado no disco do encoder) e, com isso, não se precisa ir até a posição zero do encoder para saber a sua localização como é o caso do incremental. </a:t>
            </a:r>
          </a:p>
        </p:txBody>
      </p:sp>
      <p:sp>
        <p:nvSpPr>
          <p:cNvPr id="29699" name="CaixaDeTexto 2">
            <a:extLst>
              <a:ext uri="{FF2B5EF4-FFF2-40B4-BE49-F238E27FC236}">
                <a16:creationId xmlns:a16="http://schemas.microsoft.com/office/drawing/2014/main" id="{68A6AF36-185B-481B-9279-B14C5B00E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914" y="664824"/>
            <a:ext cx="9134094" cy="88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571" b="1" dirty="0"/>
              <a:t>Qual a diferença entre Encoder Incremental e Encoder Absoluto? </a:t>
            </a:r>
            <a:endParaRPr lang="pt-BR" altLang="pt-BR" sz="2571" dirty="0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AB4DE764-DA17-4B7F-9833-B821A5C0A0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754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22"/>
    </mc:Choice>
    <mc:Fallback xmlns="">
      <p:transition spd="slow" advTm="31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2B93662-BACE-4461-A544-7FCB99F9BBD6}"/>
              </a:ext>
            </a:extLst>
          </p:cNvPr>
          <p:cNvSpPr txBox="1"/>
          <p:nvPr/>
        </p:nvSpPr>
        <p:spPr>
          <a:xfrm>
            <a:off x="842490" y="664713"/>
            <a:ext cx="8792521" cy="487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71" dirty="0"/>
              <a:t>Encoder Incremental</a:t>
            </a:r>
          </a:p>
        </p:txBody>
      </p:sp>
      <p:pic>
        <p:nvPicPr>
          <p:cNvPr id="7" name="Imagem 3">
            <a:extLst>
              <a:ext uri="{FF2B5EF4-FFF2-40B4-BE49-F238E27FC236}">
                <a16:creationId xmlns:a16="http://schemas.microsoft.com/office/drawing/2014/main" id="{4F562CDA-CE94-43F2-A2E2-98883B3E9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88" y="1333308"/>
            <a:ext cx="5325388" cy="301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4">
            <a:extLst>
              <a:ext uri="{FF2B5EF4-FFF2-40B4-BE49-F238E27FC236}">
                <a16:creationId xmlns:a16="http://schemas.microsoft.com/office/drawing/2014/main" id="{FFA7EE5B-3178-4155-9640-331B2EEF3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967" y="4372123"/>
            <a:ext cx="4478631" cy="269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907296E-1E97-47D2-9082-ADB7E8985A8B}"/>
              </a:ext>
            </a:extLst>
          </p:cNvPr>
          <p:cNvSpPr txBox="1"/>
          <p:nvPr/>
        </p:nvSpPr>
        <p:spPr>
          <a:xfrm>
            <a:off x="6472788" y="2207261"/>
            <a:ext cx="3393605" cy="1872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28" dirty="0"/>
              <a:t>Durante uma queda de energia o encoder incremental perde a posição. Deve retornar a posição inicial (zero) para recomeçar a contagem de pulsos.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4940532-B3EB-4685-B103-9D563D3B75DE}"/>
              </a:ext>
            </a:extLst>
          </p:cNvPr>
          <p:cNvSpPr/>
          <p:nvPr/>
        </p:nvSpPr>
        <p:spPr>
          <a:xfrm>
            <a:off x="6472788" y="2207261"/>
            <a:ext cx="3393605" cy="200531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928"/>
          </a:p>
        </p:txBody>
      </p:sp>
      <p:pic>
        <p:nvPicPr>
          <p:cNvPr id="12" name="Áudio 11">
            <a:hlinkClick r:id="" action="ppaction://media"/>
            <a:extLst>
              <a:ext uri="{FF2B5EF4-FFF2-40B4-BE49-F238E27FC236}">
                <a16:creationId xmlns:a16="http://schemas.microsoft.com/office/drawing/2014/main" id="{61645A29-614B-443B-870E-BDE0DC4E61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181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77"/>
    </mc:Choice>
    <mc:Fallback xmlns="">
      <p:transition spd="slow" advTm="17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2B93662-BACE-4461-A544-7FCB99F9BBD6}"/>
              </a:ext>
            </a:extLst>
          </p:cNvPr>
          <p:cNvSpPr txBox="1"/>
          <p:nvPr/>
        </p:nvSpPr>
        <p:spPr>
          <a:xfrm>
            <a:off x="842490" y="664713"/>
            <a:ext cx="8792521" cy="487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71" dirty="0"/>
              <a:t>Encoder Absoluto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907296E-1E97-47D2-9082-ADB7E8985A8B}"/>
              </a:ext>
            </a:extLst>
          </p:cNvPr>
          <p:cNvSpPr txBox="1"/>
          <p:nvPr/>
        </p:nvSpPr>
        <p:spPr>
          <a:xfrm>
            <a:off x="6472788" y="2207261"/>
            <a:ext cx="3393605" cy="2465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28" dirty="0"/>
              <a:t>Durante uma queda de energia o encoder absoluto não perde a real posição.</a:t>
            </a:r>
          </a:p>
          <a:p>
            <a:r>
              <a:rPr lang="pt-BR" sz="1928" dirty="0"/>
              <a:t>Quando voltar a energia ao sistema, a posição é atualizada e disponibilizada para o mesmo, graças ao código gravado no disco do encoder.</a:t>
            </a:r>
          </a:p>
        </p:txBody>
      </p:sp>
      <p:pic>
        <p:nvPicPr>
          <p:cNvPr id="11" name="Imagem 4">
            <a:extLst>
              <a:ext uri="{FF2B5EF4-FFF2-40B4-BE49-F238E27FC236}">
                <a16:creationId xmlns:a16="http://schemas.microsoft.com/office/drawing/2014/main" id="{3E0A160A-9736-4786-83F7-B0CDDE5B7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18" y="1506338"/>
            <a:ext cx="4623687" cy="273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27A1080-EAC6-4995-BEF8-0F13173D4EB9}"/>
              </a:ext>
            </a:extLst>
          </p:cNvPr>
          <p:cNvSpPr/>
          <p:nvPr/>
        </p:nvSpPr>
        <p:spPr>
          <a:xfrm>
            <a:off x="6472788" y="2207261"/>
            <a:ext cx="3162222" cy="29308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928"/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B043622B-3FC0-493D-ABEE-9859BD24A8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FA95998-3D9A-4428-BBD7-36924EE3FB60}"/>
              </a:ext>
            </a:extLst>
          </p:cNvPr>
          <p:cNvSpPr txBox="1"/>
          <p:nvPr/>
        </p:nvSpPr>
        <p:spPr>
          <a:xfrm>
            <a:off x="842490" y="6668637"/>
            <a:ext cx="8616443" cy="389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28" dirty="0"/>
              <a:t>https://www.youtube.com/watch?v=-Qk--Sjgq78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658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50"/>
    </mc:Choice>
    <mc:Fallback xmlns="">
      <p:transition spd="slow" advTm="25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aixaDeTexto 2">
            <a:extLst>
              <a:ext uri="{FF2B5EF4-FFF2-40B4-BE49-F238E27FC236}">
                <a16:creationId xmlns:a16="http://schemas.microsoft.com/office/drawing/2014/main" id="{2D0CD72F-8316-4045-A462-AE8A1C5B8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490" y="818969"/>
            <a:ext cx="8947060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2571" dirty="0"/>
              <a:t>TIPOS DE SINAL DISPONÍVEIS NA SAÍDA DO ENCODER</a:t>
            </a:r>
            <a:endParaRPr lang="en-US" altLang="en-US" sz="2571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FB74DF0-E825-4341-BF43-742616CD544B}"/>
              </a:ext>
            </a:extLst>
          </p:cNvPr>
          <p:cNvSpPr txBox="1"/>
          <p:nvPr/>
        </p:nvSpPr>
        <p:spPr>
          <a:xfrm>
            <a:off x="763520" y="1899253"/>
            <a:ext cx="8947060" cy="47073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7280" indent="-367280" algn="just">
              <a:buFont typeface="Wingdings" panose="05000000000000000000" pitchFamily="2" charset="2"/>
              <a:buChar char="§"/>
              <a:defRPr/>
            </a:pPr>
            <a:r>
              <a:rPr lang="pt-BR" sz="2142" dirty="0">
                <a:latin typeface="Arial" charset="0"/>
                <a:cs typeface="Arial" charset="0"/>
              </a:rPr>
              <a:t>Independentemente do tipo de encoder a ser utilizado, este tem que enviar os pulsos ou os valores de contagem através de um circuito eletrônico de saída do sinal, para que a posterior interpretação dos dados seja feita por uma placa de um CLP, CNC, Robô ou até mesmo circuitos dedicados com microcontroladores.</a:t>
            </a:r>
          </a:p>
          <a:p>
            <a:pPr>
              <a:defRPr/>
            </a:pPr>
            <a:endParaRPr lang="pt-BR" sz="2142" dirty="0">
              <a:latin typeface="Arial" charset="0"/>
              <a:cs typeface="Arial" charset="0"/>
            </a:endParaRPr>
          </a:p>
          <a:p>
            <a:pPr marL="367280" indent="-367280">
              <a:buFont typeface="Wingdings" panose="05000000000000000000" pitchFamily="2" charset="2"/>
              <a:buChar char="§"/>
              <a:defRPr/>
            </a:pPr>
            <a:r>
              <a:rPr lang="pt-BR" sz="2142" dirty="0">
                <a:latin typeface="Arial" charset="0"/>
                <a:cs typeface="Arial" charset="0"/>
              </a:rPr>
              <a:t>A tendência hoje é a utilização de encoder com saída para rede </a:t>
            </a:r>
            <a:r>
              <a:rPr lang="pt-BR" sz="2142" dirty="0" err="1">
                <a:latin typeface="Arial" charset="0"/>
                <a:cs typeface="Arial" charset="0"/>
              </a:rPr>
              <a:t>Fieldbus</a:t>
            </a:r>
            <a:r>
              <a:rPr lang="pt-BR" sz="2142" dirty="0">
                <a:latin typeface="Arial" charset="0"/>
                <a:cs typeface="Arial" charset="0"/>
              </a:rPr>
              <a:t> como, por exemplo:</a:t>
            </a:r>
          </a:p>
          <a:p>
            <a:pPr>
              <a:defRPr/>
            </a:pPr>
            <a:br>
              <a:rPr lang="pt-BR" sz="2142" dirty="0">
                <a:latin typeface="Arial" charset="0"/>
                <a:cs typeface="Arial" charset="0"/>
              </a:rPr>
            </a:br>
            <a:r>
              <a:rPr lang="pt-BR" sz="2142" dirty="0">
                <a:latin typeface="Arial" charset="0"/>
                <a:cs typeface="Arial" charset="0"/>
              </a:rPr>
              <a:t>- </a:t>
            </a:r>
            <a:r>
              <a:rPr lang="pt-BR" sz="2142" dirty="0" err="1">
                <a:latin typeface="Arial" charset="0"/>
                <a:cs typeface="Arial" charset="0"/>
              </a:rPr>
              <a:t>Interbus</a:t>
            </a:r>
            <a:r>
              <a:rPr lang="pt-BR" sz="2142" dirty="0">
                <a:latin typeface="Arial" charset="0"/>
                <a:cs typeface="Arial" charset="0"/>
              </a:rPr>
              <a:t>;</a:t>
            </a:r>
            <a:br>
              <a:rPr lang="pt-BR" sz="2142" dirty="0">
                <a:latin typeface="Arial" charset="0"/>
                <a:cs typeface="Arial" charset="0"/>
              </a:rPr>
            </a:br>
            <a:r>
              <a:rPr lang="pt-BR" sz="2142" dirty="0">
                <a:latin typeface="Arial" charset="0"/>
                <a:cs typeface="Arial" charset="0"/>
              </a:rPr>
              <a:t>- </a:t>
            </a:r>
            <a:r>
              <a:rPr lang="pt-BR" sz="2142" dirty="0" err="1">
                <a:latin typeface="Arial" charset="0"/>
                <a:cs typeface="Arial" charset="0"/>
              </a:rPr>
              <a:t>Profibus</a:t>
            </a:r>
            <a:r>
              <a:rPr lang="pt-BR" sz="2142" dirty="0">
                <a:latin typeface="Arial" charset="0"/>
                <a:cs typeface="Arial" charset="0"/>
              </a:rPr>
              <a:t>;</a:t>
            </a:r>
            <a:br>
              <a:rPr lang="pt-BR" sz="2142" dirty="0">
                <a:latin typeface="Arial" charset="0"/>
                <a:cs typeface="Arial" charset="0"/>
              </a:rPr>
            </a:br>
            <a:r>
              <a:rPr lang="pt-BR" sz="2142" dirty="0">
                <a:latin typeface="Arial" charset="0"/>
                <a:cs typeface="Arial" charset="0"/>
              </a:rPr>
              <a:t>- </a:t>
            </a:r>
            <a:r>
              <a:rPr lang="pt-BR" sz="2142" dirty="0" err="1">
                <a:latin typeface="Arial" charset="0"/>
                <a:cs typeface="Arial" charset="0"/>
              </a:rPr>
              <a:t>Device</a:t>
            </a:r>
            <a:r>
              <a:rPr lang="pt-BR" sz="2142" dirty="0">
                <a:latin typeface="Arial" charset="0"/>
                <a:cs typeface="Arial" charset="0"/>
              </a:rPr>
              <a:t> Net;</a:t>
            </a:r>
            <a:br>
              <a:rPr lang="pt-BR" sz="2142" dirty="0">
                <a:latin typeface="Arial" charset="0"/>
                <a:cs typeface="Arial" charset="0"/>
              </a:rPr>
            </a:br>
            <a:r>
              <a:rPr lang="pt-BR" sz="2142" dirty="0">
                <a:latin typeface="Arial" charset="0"/>
                <a:cs typeface="Arial" charset="0"/>
              </a:rPr>
              <a:t>- CAN.</a:t>
            </a:r>
            <a:br>
              <a:rPr lang="pt-BR" sz="2142" dirty="0">
                <a:latin typeface="Arial" charset="0"/>
                <a:cs typeface="Arial" charset="0"/>
              </a:rPr>
            </a:br>
            <a:endParaRPr lang="en-US" sz="2142" dirty="0">
              <a:latin typeface="Arial" charset="0"/>
              <a:cs typeface="Arial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EB9C1223-D77E-41A8-A421-D04430AC4E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99"/>
    </mc:Choice>
    <mc:Fallback xmlns="">
      <p:transition spd="slow" advTm="41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aixaDeTexto 2">
            <a:extLst>
              <a:ext uri="{FF2B5EF4-FFF2-40B4-BE49-F238E27FC236}">
                <a16:creationId xmlns:a16="http://schemas.microsoft.com/office/drawing/2014/main" id="{36BC8F81-2A99-4181-992B-D9EDD589B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744" y="1281733"/>
            <a:ext cx="8639303" cy="272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pt-BR" altLang="en-US" sz="2142" b="1" dirty="0"/>
              <a:t>Saída NPN  e NPN Coletor aberto: </a:t>
            </a:r>
            <a:endParaRPr lang="pt-BR" altLang="en-US" sz="2142" dirty="0"/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pt-BR" altLang="en-US" sz="2142" dirty="0"/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pt-BR" altLang="en-US" sz="2142" dirty="0"/>
              <a:t>É composto apenas por um transistor do tipo NPN e um resistor na configuração </a:t>
            </a:r>
            <a:r>
              <a:rPr lang="pt-BR" altLang="en-US" sz="2142" dirty="0" err="1"/>
              <a:t>pull-up</a:t>
            </a:r>
            <a:r>
              <a:rPr lang="pt-BR" altLang="en-US" sz="2142" dirty="0"/>
              <a:t>, o qual polariza o transistor em seu ponto quiescente. Esse circuito é similar a lógica TTL e por essa razão é considerado compatível com ela. </a:t>
            </a:r>
          </a:p>
          <a:p>
            <a:pPr marL="0" indent="0" algn="just">
              <a:spcBef>
                <a:spcPct val="0"/>
              </a:spcBef>
              <a:buClrTx/>
              <a:buSzTx/>
              <a:buNone/>
            </a:pPr>
            <a:br>
              <a:rPr lang="pt-BR" altLang="en-US" sz="2142" dirty="0"/>
            </a:br>
            <a:endParaRPr lang="en-US" altLang="en-US" sz="2142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0E5D7E8-10AC-4317-BAE0-B1F5693FA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254" y="3672681"/>
            <a:ext cx="3203394" cy="253006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471AF43-5B07-4E01-90D2-E49C8F09AB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909" y="3635794"/>
            <a:ext cx="3131981" cy="2519867"/>
          </a:xfrm>
          <a:prstGeom prst="rect">
            <a:avLst/>
          </a:prstGeom>
        </p:spPr>
      </p:pic>
      <p:sp>
        <p:nvSpPr>
          <p:cNvPr id="8" name="CaixaDeTexto 2">
            <a:extLst>
              <a:ext uri="{FF2B5EF4-FFF2-40B4-BE49-F238E27FC236}">
                <a16:creationId xmlns:a16="http://schemas.microsoft.com/office/drawing/2014/main" id="{25D4528B-86C9-461F-91D9-B79DEDDB4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041" y="587586"/>
            <a:ext cx="8947060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2571" dirty="0"/>
              <a:t>TIPOS DE SINAL DISPONÍVEIS NA SAÍDA DO ENCODER</a:t>
            </a:r>
            <a:endParaRPr lang="en-US" altLang="en-US" sz="2571" dirty="0"/>
          </a:p>
        </p:txBody>
      </p:sp>
      <p:pic>
        <p:nvPicPr>
          <p:cNvPr id="9" name="Áudio 8">
            <a:hlinkClick r:id="" action="ppaction://media"/>
            <a:extLst>
              <a:ext uri="{FF2B5EF4-FFF2-40B4-BE49-F238E27FC236}">
                <a16:creationId xmlns:a16="http://schemas.microsoft.com/office/drawing/2014/main" id="{2772FB5B-9ACA-4A40-810E-EFA3A75A4D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5"/>
    </mc:Choice>
    <mc:Fallback xmlns="">
      <p:transition spd="slow" advTm="27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aixaDeTexto 2">
            <a:extLst>
              <a:ext uri="{FF2B5EF4-FFF2-40B4-BE49-F238E27FC236}">
                <a16:creationId xmlns:a16="http://schemas.microsoft.com/office/drawing/2014/main" id="{36BC8F81-2A99-4181-992B-D9EDD589B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744" y="1281733"/>
            <a:ext cx="8639303" cy="404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pt-BR" altLang="en-US" sz="2142" b="1" dirty="0"/>
              <a:t>Saída NPN  e NPN Coletor aberto: </a:t>
            </a:r>
            <a:endParaRPr lang="pt-BR" altLang="en-US" sz="2142" dirty="0"/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pt-BR" altLang="en-US" sz="2142" dirty="0"/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pt-BR" altLang="en-US" sz="2142" dirty="0"/>
              <a:t>Quando dimensionado corretamente, na saturação do transistor a saída chega aproximadamente a 0 V, e no corte a tensão de saída fica próximo à tensão de alimentação.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endParaRPr lang="pt-BR" altLang="en-US" sz="2142" dirty="0"/>
          </a:p>
          <a:p>
            <a:pPr marL="0" indent="0" algn="just">
              <a:spcBef>
                <a:spcPct val="0"/>
              </a:spcBef>
              <a:buClrTx/>
              <a:buSzTx/>
              <a:buNone/>
            </a:pPr>
            <a:r>
              <a:rPr lang="pt-BR" altLang="en-US" sz="2142" dirty="0"/>
              <a:t> </a:t>
            </a: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endParaRPr lang="pt-BR" altLang="en-US" sz="2142" dirty="0"/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pt-BR" altLang="en-US" sz="2142" dirty="0"/>
              <a:t>O comportamento do circuito fica comprometido pelo aumento da distância do cabo até a carga, pela frequência dos pulsos a serem transmitidos e pelo aumento da carga. </a:t>
            </a:r>
            <a:br>
              <a:rPr lang="pt-BR" altLang="en-US" sz="2142" dirty="0"/>
            </a:br>
            <a:endParaRPr lang="en-US" altLang="en-US" sz="2142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C770406-7105-417B-89B8-903995332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88" y="510459"/>
            <a:ext cx="8947060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2571" dirty="0"/>
              <a:t>TIPOS DE SINAL DISPONÍVEIS NA SAÍDA DO ENCODER</a:t>
            </a:r>
            <a:endParaRPr lang="en-US" altLang="en-US" sz="2571" dirty="0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F63F570D-65BA-4985-84A9-728F347A40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321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88"/>
    </mc:Choice>
    <mc:Fallback xmlns="">
      <p:transition spd="slow" advTm="27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8F1AD97-1DF2-4C87-AA1A-D44A7C87ACA0}"/>
              </a:ext>
            </a:extLst>
          </p:cNvPr>
          <p:cNvSpPr txBox="1">
            <a:spLocks noChangeArrowheads="1"/>
          </p:cNvSpPr>
          <p:nvPr/>
        </p:nvSpPr>
        <p:spPr>
          <a:xfrm>
            <a:off x="804327" y="818968"/>
            <a:ext cx="9331331" cy="146907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571" b="1" kern="0" dirty="0" err="1"/>
              <a:t>Diagrama</a:t>
            </a:r>
            <a:r>
              <a:rPr lang="en-US" altLang="en-US" sz="2571" b="1" kern="0" dirty="0"/>
              <a:t> de um </a:t>
            </a:r>
            <a:r>
              <a:rPr lang="en-US" altLang="en-US" sz="2571" b="1" kern="0" dirty="0" err="1"/>
              <a:t>servomecanismo</a:t>
            </a:r>
            <a:endParaRPr lang="pt-BR" altLang="pt-BR" sz="2571" b="1" kern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89154B-88A1-4947-B8FF-60AB2368E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40" y="3249806"/>
            <a:ext cx="8732820" cy="272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5A13ED87-ECA9-44BE-8FD5-1E2C04F1960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241406" y="3904064"/>
            <a:ext cx="737937" cy="873962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193F689B-1290-462B-9FF6-25D128707B05}"/>
              </a:ext>
            </a:extLst>
          </p:cNvPr>
          <p:cNvSpPr/>
          <p:nvPr/>
        </p:nvSpPr>
        <p:spPr>
          <a:xfrm>
            <a:off x="4836444" y="4790400"/>
            <a:ext cx="1773930" cy="12856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928"/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DDC63A1B-9872-49AE-9510-A2592D54B0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497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24"/>
    </mc:Choice>
    <mc:Fallback xmlns="">
      <p:transition spd="slow" advTm="18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2">
            <a:extLst>
              <a:ext uri="{FF2B5EF4-FFF2-40B4-BE49-F238E27FC236}">
                <a16:creationId xmlns:a16="http://schemas.microsoft.com/office/drawing/2014/main" id="{D86214AF-8934-4EB7-A6E8-8F75E0629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099" y="1280105"/>
            <a:ext cx="8639303" cy="174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pt-BR" altLang="en-US" sz="2142" dirty="0"/>
              <a:t>Assim, para uma aplicação ideal esses parâmetros devem ser levados em consideração. A saída em coletor aberto se diferencia pela falta do resistor de polarização. Com isso, quem polariza o transistor é a própria carga, permitindo que se obtenham diferentes níveis de sinais na carga.</a:t>
            </a:r>
            <a:endParaRPr lang="en-US" altLang="en-US" sz="2142" dirty="0"/>
          </a:p>
        </p:txBody>
      </p:sp>
      <p:pic>
        <p:nvPicPr>
          <p:cNvPr id="5" name="Picture 2" descr="08">
            <a:extLst>
              <a:ext uri="{FF2B5EF4-FFF2-40B4-BE49-F238E27FC236}">
                <a16:creationId xmlns:a16="http://schemas.microsoft.com/office/drawing/2014/main" id="{A353DDB5-E46C-4B5E-BD82-9C44B8369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636" y="3826936"/>
            <a:ext cx="6468000" cy="254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DA1D9EA9-BD71-4823-AFA6-32FC12DD4471}"/>
              </a:ext>
            </a:extLst>
          </p:cNvPr>
          <p:cNvSpPr/>
          <p:nvPr/>
        </p:nvSpPr>
        <p:spPr>
          <a:xfrm>
            <a:off x="2693547" y="4247288"/>
            <a:ext cx="694146" cy="8484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928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AA33395-A7BA-437D-8D46-4BB20B920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88" y="510459"/>
            <a:ext cx="8947060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2571" dirty="0"/>
              <a:t>TIPOS DE SINAL DISPONÍVEIS NA SAÍDA DO ENCODER</a:t>
            </a:r>
            <a:endParaRPr lang="en-US" altLang="en-US" sz="2571" dirty="0"/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CF8CF0F1-68D7-43CE-B491-86A651536213}"/>
              </a:ext>
            </a:extLst>
          </p:cNvPr>
          <p:cNvCxnSpPr/>
          <p:nvPr/>
        </p:nvCxnSpPr>
        <p:spPr>
          <a:xfrm flipH="1">
            <a:off x="7629699" y="3287044"/>
            <a:ext cx="374937" cy="131116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Áudio 10">
            <a:hlinkClick r:id="" action="ppaction://media"/>
            <a:extLst>
              <a:ext uri="{FF2B5EF4-FFF2-40B4-BE49-F238E27FC236}">
                <a16:creationId xmlns:a16="http://schemas.microsoft.com/office/drawing/2014/main" id="{0CB064B1-02DA-49B4-9A90-1B04A2F855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53"/>
    </mc:Choice>
    <mc:Fallback xmlns="">
      <p:transition spd="slow" advTm="21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8CEC1F3-545B-4A7A-8B91-69C6919BA84E}"/>
              </a:ext>
            </a:extLst>
          </p:cNvPr>
          <p:cNvSpPr txBox="1"/>
          <p:nvPr/>
        </p:nvSpPr>
        <p:spPr>
          <a:xfrm>
            <a:off x="765363" y="1269036"/>
            <a:ext cx="9178302" cy="236686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06067" indent="-306067">
              <a:buFont typeface="Wingdings" panose="05000000000000000000" pitchFamily="2" charset="2"/>
              <a:buChar char="q"/>
              <a:defRPr/>
            </a:pPr>
            <a:r>
              <a:rPr lang="pt-BR" sz="2142" b="1" dirty="0">
                <a:latin typeface="Arial" charset="0"/>
                <a:cs typeface="Arial" charset="0"/>
              </a:rPr>
              <a:t>Saída PNP e PNP Coletor aberto: </a:t>
            </a:r>
            <a:br>
              <a:rPr lang="pt-BR" sz="2142" dirty="0">
                <a:latin typeface="Arial" charset="0"/>
                <a:cs typeface="Arial" charset="0"/>
              </a:rPr>
            </a:br>
            <a:endParaRPr lang="pt-BR" sz="2142" dirty="0">
              <a:latin typeface="Arial" charset="0"/>
              <a:cs typeface="Arial" charset="0"/>
            </a:endParaRPr>
          </a:p>
          <a:p>
            <a:pPr marL="306067" indent="-306067">
              <a:buFont typeface="Wingdings" panose="05000000000000000000" pitchFamily="2" charset="2"/>
              <a:buChar char="v"/>
              <a:defRPr/>
            </a:pPr>
            <a:r>
              <a:rPr lang="pt-BR" sz="2142" dirty="0">
                <a:latin typeface="Arial" charset="0"/>
                <a:cs typeface="Arial" charset="0"/>
              </a:rPr>
              <a:t>Tomemos as mesmas considerações do circuito NPN. A principal diferença está no transistor, que é do tipo PNP, e por isso seu emissor está no positivo da fonte. O resistor quando presente serve como </a:t>
            </a:r>
            <a:r>
              <a:rPr lang="pt-BR" sz="2142" dirty="0" err="1">
                <a:latin typeface="Arial" charset="0"/>
                <a:cs typeface="Arial" charset="0"/>
              </a:rPr>
              <a:t>pull-down</a:t>
            </a:r>
            <a:r>
              <a:rPr lang="pt-BR" sz="2142" dirty="0">
                <a:latin typeface="Arial" charset="0"/>
                <a:cs typeface="Arial" charset="0"/>
              </a:rPr>
              <a:t> para o circuito de saída.</a:t>
            </a:r>
            <a:endParaRPr lang="en-US" sz="2142" dirty="0">
              <a:latin typeface="Arial" charset="0"/>
              <a:cs typeface="Arial" charset="0"/>
            </a:endParaRPr>
          </a:p>
          <a:p>
            <a:pPr>
              <a:defRPr/>
            </a:pPr>
            <a:endParaRPr lang="en-US" sz="1928" dirty="0">
              <a:latin typeface="Arial" charset="0"/>
              <a:cs typeface="Arial" charset="0"/>
            </a:endParaRPr>
          </a:p>
        </p:txBody>
      </p:sp>
      <p:pic>
        <p:nvPicPr>
          <p:cNvPr id="3" name="Picture 2" descr="09">
            <a:extLst>
              <a:ext uri="{FF2B5EF4-FFF2-40B4-BE49-F238E27FC236}">
                <a16:creationId xmlns:a16="http://schemas.microsoft.com/office/drawing/2014/main" id="{70B5DBA3-E4F8-41A0-9F2B-470044050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496" y="3516889"/>
            <a:ext cx="3956633" cy="319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AC27E83-B3E8-4574-81CB-1906A9917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88" y="510459"/>
            <a:ext cx="8947060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2571" dirty="0"/>
              <a:t>TIPOS DE SINAL DISPONÍVEIS NA SAÍDA DO ENCODER</a:t>
            </a:r>
            <a:endParaRPr lang="en-US" altLang="en-US" sz="2571" dirty="0"/>
          </a:p>
        </p:txBody>
      </p: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37BFC57E-96C4-48F7-9BCD-6400FE0081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BFE1218E-3BED-4843-92BE-9146377532B8}"/>
              </a:ext>
            </a:extLst>
          </p:cNvPr>
          <p:cNvSpPr/>
          <p:nvPr/>
        </p:nvSpPr>
        <p:spPr>
          <a:xfrm>
            <a:off x="4239602" y="5407057"/>
            <a:ext cx="617019" cy="1002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928"/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B909CF9F-F1B4-47B0-A332-E1390B091006}"/>
              </a:ext>
            </a:extLst>
          </p:cNvPr>
          <p:cNvCxnSpPr/>
          <p:nvPr/>
        </p:nvCxnSpPr>
        <p:spPr>
          <a:xfrm flipH="1">
            <a:off x="6164278" y="4983846"/>
            <a:ext cx="717284" cy="77127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81"/>
    </mc:Choice>
    <mc:Fallback xmlns="">
      <p:transition spd="slow" advTm="24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62AC120-FF6D-42A1-A092-D72140E3F616}"/>
              </a:ext>
            </a:extLst>
          </p:cNvPr>
          <p:cNvSpPr txBox="1"/>
          <p:nvPr/>
        </p:nvSpPr>
        <p:spPr>
          <a:xfrm>
            <a:off x="842490" y="1358860"/>
            <a:ext cx="9178302" cy="6857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06067" indent="-306067">
              <a:buFont typeface="Wingdings" panose="05000000000000000000" pitchFamily="2" charset="2"/>
              <a:buChar char="q"/>
              <a:defRPr/>
            </a:pPr>
            <a:r>
              <a:rPr lang="pt-BR" sz="1928" b="1" dirty="0">
                <a:latin typeface="Arial" charset="0"/>
                <a:cs typeface="Arial" charset="0"/>
              </a:rPr>
              <a:t>Saída </a:t>
            </a:r>
            <a:r>
              <a:rPr lang="pt-BR" sz="1928" b="1" dirty="0" err="1">
                <a:latin typeface="Arial" charset="0"/>
                <a:cs typeface="Arial" charset="0"/>
              </a:rPr>
              <a:t>Push-Pull</a:t>
            </a:r>
            <a:r>
              <a:rPr lang="pt-BR" sz="1928" b="1" dirty="0">
                <a:latin typeface="Arial" charset="0"/>
                <a:cs typeface="Arial" charset="0"/>
              </a:rPr>
              <a:t>: </a:t>
            </a:r>
            <a:endParaRPr lang="pt-BR" sz="1928" dirty="0">
              <a:latin typeface="Arial" charset="0"/>
              <a:cs typeface="Arial" charset="0"/>
            </a:endParaRPr>
          </a:p>
          <a:p>
            <a:pPr>
              <a:defRPr/>
            </a:pPr>
            <a:endParaRPr lang="en-US" sz="1928" dirty="0">
              <a:latin typeface="Arial" charset="0"/>
              <a:cs typeface="Arial" charset="0"/>
            </a:endParaRPr>
          </a:p>
        </p:txBody>
      </p:sp>
      <p:pic>
        <p:nvPicPr>
          <p:cNvPr id="39940" name="Picture 2" descr="10">
            <a:extLst>
              <a:ext uri="{FF2B5EF4-FFF2-40B4-BE49-F238E27FC236}">
                <a16:creationId xmlns:a16="http://schemas.microsoft.com/office/drawing/2014/main" id="{2E94D7B3-E6E5-40D3-BAA3-FE6AFB128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675" y="3595554"/>
            <a:ext cx="5153656" cy="370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9CCCAEB-2B37-47B9-BC61-4982B9713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88" y="510459"/>
            <a:ext cx="8947060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2571" dirty="0"/>
              <a:t>TIPOS DE SINAL DISPONÍVEIS NA SAÍDA DO ENCODER</a:t>
            </a:r>
            <a:endParaRPr lang="en-US" altLang="en-US" sz="2571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2E40EBE-7D8A-4368-9E9C-5F34852A7D2A}"/>
              </a:ext>
            </a:extLst>
          </p:cNvPr>
          <p:cNvSpPr txBox="1"/>
          <p:nvPr/>
        </p:nvSpPr>
        <p:spPr>
          <a:xfrm>
            <a:off x="1073872" y="2050889"/>
            <a:ext cx="8406884" cy="685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6067" indent="-306067">
              <a:buFont typeface="Wingdings" panose="05000000000000000000" pitchFamily="2" charset="2"/>
              <a:buChar char="v"/>
            </a:pPr>
            <a:r>
              <a:rPr lang="pt-BR" altLang="en-US" sz="1928" dirty="0"/>
              <a:t>Solução para quando o circuito fica comprometido pelo aumento da distância do cabo até a carga.</a:t>
            </a:r>
            <a:endParaRPr lang="pt-BR" sz="1928" dirty="0"/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B4FD1BFB-1A3C-41DD-8AEE-E06DF80E84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5ED67016-B5F9-4131-9E58-FEEA41CAF1E9}"/>
              </a:ext>
            </a:extLst>
          </p:cNvPr>
          <p:cNvCxnSpPr/>
          <p:nvPr/>
        </p:nvCxnSpPr>
        <p:spPr>
          <a:xfrm>
            <a:off x="6781297" y="5060974"/>
            <a:ext cx="92552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46DE05F-AEBC-4C7D-B8A0-FCCE37E35D33}"/>
              </a:ext>
            </a:extLst>
          </p:cNvPr>
          <p:cNvSpPr txBox="1"/>
          <p:nvPr/>
        </p:nvSpPr>
        <p:spPr>
          <a:xfrm>
            <a:off x="7706826" y="4598210"/>
            <a:ext cx="2274104" cy="389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28" dirty="0"/>
              <a:t>I maior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AB22639-BE23-4FC5-BF76-18DFA2A780FD}"/>
              </a:ext>
            </a:extLst>
          </p:cNvPr>
          <p:cNvSpPr/>
          <p:nvPr/>
        </p:nvSpPr>
        <p:spPr>
          <a:xfrm>
            <a:off x="7706826" y="4598209"/>
            <a:ext cx="1002656" cy="39557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928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62"/>
    </mc:Choice>
    <mc:Fallback xmlns="">
      <p:transition spd="slow" advTm="17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10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DF5FC50-478A-4F44-A5EE-66273CFEA25F}"/>
              </a:ext>
            </a:extLst>
          </p:cNvPr>
          <p:cNvSpPr txBox="1"/>
          <p:nvPr/>
        </p:nvSpPr>
        <p:spPr>
          <a:xfrm>
            <a:off x="688707" y="741338"/>
            <a:ext cx="9178302" cy="6857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06067" indent="-306067">
              <a:buFont typeface="Wingdings" panose="05000000000000000000" pitchFamily="2" charset="2"/>
              <a:buChar char="q"/>
              <a:defRPr/>
            </a:pPr>
            <a:r>
              <a:rPr lang="pt-BR" sz="1928" b="1" dirty="0">
                <a:latin typeface="Arial" charset="0"/>
                <a:cs typeface="Arial" charset="0"/>
              </a:rPr>
              <a:t>Saída com Drive de Linha: </a:t>
            </a:r>
            <a:endParaRPr lang="pt-BR" sz="1928" dirty="0">
              <a:latin typeface="Arial" charset="0"/>
              <a:cs typeface="Arial" charset="0"/>
            </a:endParaRPr>
          </a:p>
          <a:p>
            <a:pPr>
              <a:defRPr/>
            </a:pPr>
            <a:endParaRPr lang="en-US" sz="1928" dirty="0">
              <a:latin typeface="Arial" charset="0"/>
              <a:cs typeface="Arial" charset="0"/>
            </a:endParaRPr>
          </a:p>
        </p:txBody>
      </p:sp>
      <p:sp>
        <p:nvSpPr>
          <p:cNvPr id="5" name="CaixaDeTexto 3">
            <a:extLst>
              <a:ext uri="{FF2B5EF4-FFF2-40B4-BE49-F238E27FC236}">
                <a16:creationId xmlns:a16="http://schemas.microsoft.com/office/drawing/2014/main" id="{91F5CA3B-4974-48F2-8102-FD0D3B2EE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707" y="1282038"/>
            <a:ext cx="9178302" cy="207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pt-BR" altLang="en-US" sz="2142" dirty="0"/>
              <a:t>Este é utilizado em ambientes sujeitos a distúrbios elétricos ou onde a distância do encoder até a carga seja muito grande. A transmissão dos sinais se dá de forma complementar. Por isso, o distúrbio elétrico é reduzido substancialmente (desde que o cabo seja blindado e trançado), essas interferência são chamadas interferências em modo comum.</a:t>
            </a:r>
            <a:endParaRPr lang="en-US" altLang="en-US" sz="2142" dirty="0"/>
          </a:p>
        </p:txBody>
      </p:sp>
      <p:pic>
        <p:nvPicPr>
          <p:cNvPr id="6" name="Picture 2" descr="11">
            <a:extLst>
              <a:ext uri="{FF2B5EF4-FFF2-40B4-BE49-F238E27FC236}">
                <a16:creationId xmlns:a16="http://schemas.microsoft.com/office/drawing/2014/main" id="{C9DB267E-5887-4B19-8FDD-B970D1D3A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893" y="3596167"/>
            <a:ext cx="4186176" cy="300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A6748648-043E-4CD1-911B-1A063CB77E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57"/>
    </mc:Choice>
    <mc:Fallback xmlns="">
      <p:transition spd="slow" advTm="27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aixaDeTexto 2">
            <a:extLst>
              <a:ext uri="{FF2B5EF4-FFF2-40B4-BE49-F238E27FC236}">
                <a16:creationId xmlns:a16="http://schemas.microsoft.com/office/drawing/2014/main" id="{207EC304-CA4D-4BC7-A5BD-E4B6379EB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890" y="741337"/>
            <a:ext cx="8561087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571" dirty="0" err="1"/>
              <a:t>Sensores</a:t>
            </a:r>
            <a:r>
              <a:rPr lang="en-US" altLang="en-US" sz="2571" dirty="0"/>
              <a:t> de </a:t>
            </a:r>
            <a:r>
              <a:rPr lang="en-US" altLang="en-US" sz="2571" dirty="0" err="1"/>
              <a:t>Posição</a:t>
            </a:r>
            <a:r>
              <a:rPr lang="en-US" altLang="en-US" sz="2571" dirty="0"/>
              <a:t> </a:t>
            </a:r>
            <a:r>
              <a:rPr lang="en-US" altLang="en-US" sz="2571" dirty="0" err="1"/>
              <a:t>Eletromagnéticos</a:t>
            </a:r>
            <a:endParaRPr lang="en-US" altLang="en-US" sz="2571" dirty="0"/>
          </a:p>
        </p:txBody>
      </p:sp>
      <p:sp>
        <p:nvSpPr>
          <p:cNvPr id="44035" name="CaixaDeTexto 1">
            <a:extLst>
              <a:ext uri="{FF2B5EF4-FFF2-40B4-BE49-F238E27FC236}">
                <a16:creationId xmlns:a16="http://schemas.microsoft.com/office/drawing/2014/main" id="{FCFB6AC9-46AC-4D65-AC62-D79DED8C2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038" y="1436767"/>
            <a:ext cx="5090744" cy="42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en-US" altLang="en-US" sz="2142"/>
              <a:t>Resolvers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AF93287-B964-4C0D-8179-23A461A5C71F}"/>
              </a:ext>
            </a:extLst>
          </p:cNvPr>
          <p:cNvSpPr txBox="1"/>
          <p:nvPr/>
        </p:nvSpPr>
        <p:spPr>
          <a:xfrm>
            <a:off x="671703" y="2361739"/>
            <a:ext cx="9025274" cy="40480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06067" indent="-306067" algn="just">
              <a:buFont typeface="Wingdings" panose="05000000000000000000" pitchFamily="2" charset="2"/>
              <a:buChar char="v"/>
              <a:defRPr/>
            </a:pPr>
            <a:r>
              <a:rPr lang="pt-BR" sz="2142" dirty="0">
                <a:latin typeface="Arial" charset="0"/>
                <a:cs typeface="Arial" charset="0"/>
              </a:rPr>
              <a:t>Os </a:t>
            </a:r>
            <a:r>
              <a:rPr lang="pt-BR" sz="2142" i="1" dirty="0" err="1">
                <a:latin typeface="Arial" charset="0"/>
                <a:cs typeface="Arial" charset="0"/>
              </a:rPr>
              <a:t>resolvers</a:t>
            </a:r>
            <a:r>
              <a:rPr lang="pt-BR" sz="2142" i="1" dirty="0">
                <a:latin typeface="Arial" charset="0"/>
                <a:cs typeface="Arial" charset="0"/>
              </a:rPr>
              <a:t> </a:t>
            </a:r>
            <a:r>
              <a:rPr lang="pt-BR" sz="2142" dirty="0">
                <a:latin typeface="Arial" charset="0"/>
                <a:cs typeface="Arial" charset="0"/>
              </a:rPr>
              <a:t>não são mais do que transformadores de alta frequência, onde o seu primário é girante e está acoplado ao rotor do </a:t>
            </a:r>
            <a:r>
              <a:rPr lang="pt-BR" sz="2142" dirty="0" err="1">
                <a:latin typeface="Arial" charset="0"/>
                <a:cs typeface="Arial" charset="0"/>
              </a:rPr>
              <a:t>servomotor</a:t>
            </a:r>
            <a:r>
              <a:rPr lang="pt-BR" sz="2142" dirty="0">
                <a:latin typeface="Arial" charset="0"/>
                <a:cs typeface="Arial" charset="0"/>
              </a:rPr>
              <a:t>. </a:t>
            </a:r>
          </a:p>
          <a:p>
            <a:pPr algn="just">
              <a:defRPr/>
            </a:pPr>
            <a:endParaRPr lang="pt-BR" sz="2142" dirty="0">
              <a:latin typeface="Arial" charset="0"/>
              <a:cs typeface="Arial" charset="0"/>
            </a:endParaRPr>
          </a:p>
          <a:p>
            <a:pPr algn="just">
              <a:defRPr/>
            </a:pPr>
            <a:endParaRPr lang="pt-BR" sz="2142" dirty="0">
              <a:latin typeface="Arial" charset="0"/>
              <a:cs typeface="Arial" charset="0"/>
            </a:endParaRPr>
          </a:p>
          <a:p>
            <a:pPr marL="306067" indent="-306067" algn="just">
              <a:buFont typeface="Wingdings" panose="05000000000000000000" pitchFamily="2" charset="2"/>
              <a:buChar char="v"/>
              <a:defRPr/>
            </a:pPr>
            <a:r>
              <a:rPr lang="pt-BR" sz="2142" dirty="0">
                <a:latin typeface="Arial" charset="0"/>
                <a:cs typeface="Arial" charset="0"/>
              </a:rPr>
              <a:t>Este possui dois secundários em quadratura que se encontram na sua parte estática. </a:t>
            </a:r>
          </a:p>
          <a:p>
            <a:pPr marL="306067" indent="-306067" algn="just">
              <a:buFont typeface="Wingdings" panose="05000000000000000000" pitchFamily="2" charset="2"/>
              <a:buChar char="v"/>
              <a:defRPr/>
            </a:pPr>
            <a:endParaRPr lang="pt-BR" sz="2142" dirty="0">
              <a:latin typeface="Arial" charset="0"/>
              <a:cs typeface="Arial" charset="0"/>
            </a:endParaRPr>
          </a:p>
          <a:p>
            <a:pPr marL="306067" indent="-306067" algn="just">
              <a:buFont typeface="Wingdings" panose="05000000000000000000" pitchFamily="2" charset="2"/>
              <a:buChar char="v"/>
              <a:defRPr/>
            </a:pPr>
            <a:r>
              <a:rPr lang="pt-BR" sz="2142" dirty="0">
                <a:latin typeface="Arial" charset="0"/>
                <a:cs typeface="Arial" charset="0"/>
              </a:rPr>
              <a:t>O seu funcionamento é baseado nas amplitudes e fases das tensões induzidas nos dois secundários, que são função da posição do rotor.</a:t>
            </a:r>
          </a:p>
          <a:p>
            <a:pPr algn="just">
              <a:defRPr/>
            </a:pPr>
            <a:endParaRPr lang="pt-BR" sz="2142" dirty="0">
              <a:latin typeface="Arial" charset="0"/>
              <a:cs typeface="Arial" charset="0"/>
            </a:endParaRPr>
          </a:p>
          <a:p>
            <a:pPr marL="306067" indent="-306067" algn="just">
              <a:buFont typeface="Wingdings" panose="05000000000000000000" pitchFamily="2" charset="2"/>
              <a:buChar char="v"/>
              <a:defRPr/>
            </a:pPr>
            <a:r>
              <a:rPr lang="pt-BR" sz="2142" dirty="0">
                <a:latin typeface="Arial" charset="0"/>
                <a:cs typeface="Arial" charset="0"/>
              </a:rPr>
              <a:t> Outro circuito analisa as tensões induzidas e fornece uma tensão proporcional à posição do rotor. </a:t>
            </a:r>
            <a:endParaRPr lang="en-US" sz="2142" dirty="0">
              <a:latin typeface="Arial" charset="0"/>
              <a:cs typeface="Arial" charset="0"/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9E096C1D-89A4-4E35-B6C1-96AA16D858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23"/>
    </mc:Choice>
    <mc:Fallback xmlns="">
      <p:transition spd="slow" advTm="42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aixaDeTexto 2">
            <a:extLst>
              <a:ext uri="{FF2B5EF4-FFF2-40B4-BE49-F238E27FC236}">
                <a16:creationId xmlns:a16="http://schemas.microsoft.com/office/drawing/2014/main" id="{19E1EEE9-6B35-4E61-B9C4-7F51E89D1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192" y="664824"/>
            <a:ext cx="8561089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571"/>
              <a:t>Transdutores Eletromagnéticos</a:t>
            </a:r>
          </a:p>
        </p:txBody>
      </p:sp>
      <p:sp>
        <p:nvSpPr>
          <p:cNvPr id="46083" name="CaixaDeTexto 1">
            <a:extLst>
              <a:ext uri="{FF2B5EF4-FFF2-40B4-BE49-F238E27FC236}">
                <a16:creationId xmlns:a16="http://schemas.microsoft.com/office/drawing/2014/main" id="{5D465D74-911A-4437-A8BE-C962E634D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038" y="1251432"/>
            <a:ext cx="5090744" cy="42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en-US" altLang="en-US" sz="2142"/>
              <a:t>Resolvers</a:t>
            </a:r>
          </a:p>
        </p:txBody>
      </p:sp>
      <p:sp>
        <p:nvSpPr>
          <p:cNvPr id="6" name="CaixaDeTexto 4">
            <a:extLst>
              <a:ext uri="{FF2B5EF4-FFF2-40B4-BE49-F238E27FC236}">
                <a16:creationId xmlns:a16="http://schemas.microsoft.com/office/drawing/2014/main" id="{36BD15E5-01FB-49D5-A854-ABBAC04E0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92" y="1904353"/>
            <a:ext cx="9023573" cy="174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pt-BR" altLang="en-US" sz="2142"/>
              <a:t>A posição inicial do </a:t>
            </a:r>
            <a:r>
              <a:rPr lang="pt-BR" altLang="en-US" sz="2142" i="1"/>
              <a:t>resolver </a:t>
            </a:r>
            <a:r>
              <a:rPr lang="pt-BR" altLang="en-US" sz="2142"/>
              <a:t>é feita na fábrica no ato da montagem do servomotor e só pode ser alterada perante a abertura e remontagem do servomotor. Este tipo de sensor é muito utilizado em servomotores, aliando ao seu baixo custo uma boa precisão. As figuras a seguir representam esquematicamente e fisicamente um resolver. </a:t>
            </a:r>
            <a:endParaRPr lang="en-US" altLang="en-US" sz="2142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1BB621B-FDD5-4DDE-A25C-A8E7415AB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84" y="3907325"/>
            <a:ext cx="9140896" cy="290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8BFE0EB3-C29E-42CC-BEA9-69298860B9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DCC3482-E780-4BD7-A979-1ECD84C31328}"/>
              </a:ext>
            </a:extLst>
          </p:cNvPr>
          <p:cNvSpPr txBox="1"/>
          <p:nvPr/>
        </p:nvSpPr>
        <p:spPr>
          <a:xfrm>
            <a:off x="1151192" y="6814864"/>
            <a:ext cx="8561089" cy="685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28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https://www.youtube.com/watch?v=7PKJ52b1Qvs</a:t>
            </a:r>
            <a:endParaRPr lang="pt-BR" sz="1928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sz="1928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35"/>
    </mc:Choice>
    <mc:Fallback xmlns="">
      <p:transition spd="slow" advTm="29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aixaDeTexto 2">
            <a:extLst>
              <a:ext uri="{FF2B5EF4-FFF2-40B4-BE49-F238E27FC236}">
                <a16:creationId xmlns:a16="http://schemas.microsoft.com/office/drawing/2014/main" id="{8A7C86D6-45D0-418B-9E03-4918C884B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192" y="588309"/>
            <a:ext cx="8561089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571"/>
              <a:t>Transdutores Eletromagnéticos</a:t>
            </a:r>
          </a:p>
        </p:txBody>
      </p:sp>
      <p:sp>
        <p:nvSpPr>
          <p:cNvPr id="48131" name="CaixaDeTexto 1">
            <a:extLst>
              <a:ext uri="{FF2B5EF4-FFF2-40B4-BE49-F238E27FC236}">
                <a16:creationId xmlns:a16="http://schemas.microsoft.com/office/drawing/2014/main" id="{59B48198-AC6D-42C4-9CD5-42FA432A5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39" y="1195322"/>
            <a:ext cx="5089043" cy="42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en-US" altLang="en-US" sz="2142"/>
              <a:t>Resolvers</a:t>
            </a:r>
          </a:p>
        </p:txBody>
      </p:sp>
      <p:sp>
        <p:nvSpPr>
          <p:cNvPr id="95236" name="CaixaDeTexto 3">
            <a:extLst>
              <a:ext uri="{FF2B5EF4-FFF2-40B4-BE49-F238E27FC236}">
                <a16:creationId xmlns:a16="http://schemas.microsoft.com/office/drawing/2014/main" id="{906B2E1A-6E56-4CF7-A6D1-B20B0100C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221" y="1744523"/>
            <a:ext cx="8947060" cy="127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pt-BR" altLang="en-US" sz="1928"/>
              <a:t>O primário está situado no rotor e existem dois secundários em quadratura no estator. As amplitudes e fases das tensões induzidas nos secundários são função da posição do rotor. Um circuito condicionador processa as tensões induzidas nos secundários fornecendo uma </a:t>
            </a:r>
            <a:r>
              <a:rPr lang="en-US" altLang="en-US" sz="1928"/>
              <a:t>tensão proporcional à posição.</a:t>
            </a:r>
          </a:p>
        </p:txBody>
      </p:sp>
      <p:pic>
        <p:nvPicPr>
          <p:cNvPr id="95237" name="Picture 3">
            <a:extLst>
              <a:ext uri="{FF2B5EF4-FFF2-40B4-BE49-F238E27FC236}">
                <a16:creationId xmlns:a16="http://schemas.microsoft.com/office/drawing/2014/main" id="{497A1896-F449-4E54-88D4-DAEBD5834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281" y="3210195"/>
            <a:ext cx="6529211" cy="3672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E2B115FE-916B-4D20-A101-EA1206AD0B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67"/>
    </mc:Choice>
    <mc:Fallback xmlns="">
      <p:transition spd="slow" advTm="25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9116F904-9542-4FD3-A4B8-3E128C704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848" y="1436767"/>
            <a:ext cx="7569804" cy="509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CaixaDeTexto 2">
            <a:extLst>
              <a:ext uri="{FF2B5EF4-FFF2-40B4-BE49-F238E27FC236}">
                <a16:creationId xmlns:a16="http://schemas.microsoft.com/office/drawing/2014/main" id="{73BA62A5-9884-442B-9012-1AC4192DB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192" y="664824"/>
            <a:ext cx="8561089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571"/>
              <a:t>Transdutores Eletromagnéticos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A468FC21-C0E6-45F7-9F97-7191540C6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61"/>
    </mc:Choice>
    <mc:Fallback xmlns="">
      <p:transition spd="slow" advTm="2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53812F36-C091-40E4-AE35-609E9AC2C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0" y="1214025"/>
            <a:ext cx="8630801" cy="491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CaixaDeTexto 2">
            <a:extLst>
              <a:ext uri="{FF2B5EF4-FFF2-40B4-BE49-F238E27FC236}">
                <a16:creationId xmlns:a16="http://schemas.microsoft.com/office/drawing/2014/main" id="{84B62EDE-41AA-44C5-A357-A8B5516C8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706" y="664824"/>
            <a:ext cx="8561089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571"/>
              <a:t>Transdutores Eletromagnéticos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3E87B665-32E5-4DC2-BD3B-F7EAC30BA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66"/>
    </mc:Choice>
    <mc:Fallback xmlns="">
      <p:transition spd="slow" advTm="41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C8D42D66-6348-46BD-A26F-FB5EEF26E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003" y="1009987"/>
            <a:ext cx="8059495" cy="532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CaixaDeTexto 2">
            <a:extLst>
              <a:ext uri="{FF2B5EF4-FFF2-40B4-BE49-F238E27FC236}">
                <a16:creationId xmlns:a16="http://schemas.microsoft.com/office/drawing/2014/main" id="{63D4276C-A649-4821-A006-9A3D64BB3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35" y="489691"/>
            <a:ext cx="8561089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571"/>
              <a:t>Transdutores Eletromagnéticos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73CB053-1329-48BE-BDE3-2EA8364D4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53"/>
    </mc:Choice>
    <mc:Fallback xmlns="">
      <p:transition spd="slow" advTm="18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0E79B9D-F1C9-4753-858C-0C4A95A5FE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8706" y="278851"/>
            <a:ext cx="9331331" cy="1469073"/>
          </a:xfrm>
        </p:spPr>
        <p:txBody>
          <a:bodyPr/>
          <a:lstStyle/>
          <a:p>
            <a:pPr eaLnBrk="1" hangingPunct="1"/>
            <a:r>
              <a:rPr lang="en-US" altLang="en-US" sz="4284"/>
              <a:t>Encoder </a:t>
            </a:r>
            <a:endParaRPr lang="pt-BR" altLang="pt-BR" sz="4284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6B9EB1D-5ED6-4ED1-9E69-824C8D879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28" y="5038035"/>
            <a:ext cx="8175116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pt-BR" altLang="pt-BR" sz="2571"/>
              <a:t>Podem ser: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4CE4665-A7D3-493A-98AC-28D20A856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609" y="5689255"/>
            <a:ext cx="6092230" cy="101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pt-BR" altLang="pt-BR" sz="2999"/>
              <a:t>Linear</a:t>
            </a: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pt-BR" altLang="pt-BR" sz="2999"/>
              <a:t>Rotativo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9F33CA0-9FFE-4BD5-9779-936059B68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28" y="1747924"/>
            <a:ext cx="8831438" cy="286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pt-BR" altLang="pt-BR" sz="2571" dirty="0"/>
              <a:t>Encoder são dispositivos/sensores eletromecânicos cuja funcionalidade é transformar posição em sinal elétrico digital. 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pt-BR" altLang="pt-BR" sz="2571" dirty="0"/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pt-BR" altLang="pt-BR" sz="2571" dirty="0"/>
              <a:t>Com a utilização de </a:t>
            </a:r>
            <a:r>
              <a:rPr lang="pt-BR" altLang="pt-BR" sz="2571" dirty="0" err="1"/>
              <a:t>encoders</a:t>
            </a:r>
            <a:r>
              <a:rPr lang="pt-BR" altLang="pt-BR" sz="2571" dirty="0"/>
              <a:t> é possível quantizar posição, direção, velocidade, ângulos, contagem, realizar posicionamentos, rotacionar braços robóticos e etc.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F583A59A-03D0-402E-8F4D-445CD165B8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55"/>
    </mc:Choice>
    <mc:Fallback xmlns="">
      <p:transition spd="slow" advTm="33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5D4E350E-38DA-4097-BD41-33B8AF89F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59" y="1282038"/>
            <a:ext cx="8528782" cy="530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CaixaDeTexto 2">
            <a:extLst>
              <a:ext uri="{FF2B5EF4-FFF2-40B4-BE49-F238E27FC236}">
                <a16:creationId xmlns:a16="http://schemas.microsoft.com/office/drawing/2014/main" id="{F1A97EE3-FD75-42CC-9D2D-A0B4597EB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221" y="510095"/>
            <a:ext cx="8561087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571"/>
              <a:t>Transdutores Eletromagnéticos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0FA03550-7F68-4967-A9E1-A86B4D1CA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7"/>
    </mc:Choice>
    <mc:Fallback xmlns="">
      <p:transition spd="slow" advTm="11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aixaDeTexto 1">
            <a:extLst>
              <a:ext uri="{FF2B5EF4-FFF2-40B4-BE49-F238E27FC236}">
                <a16:creationId xmlns:a16="http://schemas.microsoft.com/office/drawing/2014/main" id="{17A2EA20-E5D8-44A5-AE14-3E7A76C1F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464" y="624016"/>
            <a:ext cx="8175116" cy="6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428"/>
              <a:t>Resolver</a:t>
            </a:r>
          </a:p>
        </p:txBody>
      </p:sp>
      <p:pic>
        <p:nvPicPr>
          <p:cNvPr id="58371" name="Imagem 4">
            <a:extLst>
              <a:ext uri="{FF2B5EF4-FFF2-40B4-BE49-F238E27FC236}">
                <a16:creationId xmlns:a16="http://schemas.microsoft.com/office/drawing/2014/main" id="{645817E8-355E-4E5B-962E-C6CFDC20F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924" y="1251432"/>
            <a:ext cx="8005085" cy="58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39767537-1E27-4B35-B270-7CEBFC2A1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51"/>
    </mc:Choice>
    <mc:Fallback xmlns="">
      <p:transition spd="slow" advTm="28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66;p14">
            <a:extLst>
              <a:ext uri="{FF2B5EF4-FFF2-40B4-BE49-F238E27FC236}">
                <a16:creationId xmlns:a16="http://schemas.microsoft.com/office/drawing/2014/main" id="{18DF7F8A-8E8A-4323-9E14-5397962E84AA}"/>
              </a:ext>
            </a:extLst>
          </p:cNvPr>
          <p:cNvSpPr txBox="1"/>
          <p:nvPr/>
        </p:nvSpPr>
        <p:spPr>
          <a:xfrm>
            <a:off x="4742163" y="1366802"/>
            <a:ext cx="5188417" cy="3326430"/>
          </a:xfrm>
          <a:prstGeom prst="rect">
            <a:avLst/>
          </a:prstGeom>
        </p:spPr>
        <p:txBody>
          <a:bodyPr spcFirstLastPara="1" vert="horz" lIns="104775" tIns="52388" rIns="104775" bIns="52388" rtlCol="0" anchorCtr="0">
            <a:normAutofit/>
          </a:bodyPr>
          <a:lstStyle/>
          <a:p>
            <a:pPr marL="523860">
              <a:lnSpc>
                <a:spcPct val="150000"/>
              </a:lnSpc>
              <a:spcBef>
                <a:spcPts val="1146"/>
              </a:spcBef>
              <a:buClr>
                <a:schemeClr val="accent1"/>
              </a:buClr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F7670E3-859E-40BC-BCCB-20ACFDD19EC6}"/>
              </a:ext>
            </a:extLst>
          </p:cNvPr>
          <p:cNvSpPr/>
          <p:nvPr/>
        </p:nvSpPr>
        <p:spPr>
          <a:xfrm>
            <a:off x="0" y="0"/>
            <a:ext cx="4126880" cy="73453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10A3D0B-7BCA-42F3-84E8-7E199DA7A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385701"/>
            <a:ext cx="1888444" cy="9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936DE16-68F8-4B27-8505-BEAD1647A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52" y="1726356"/>
            <a:ext cx="3686175" cy="3381375"/>
          </a:xfrm>
          <a:prstGeom prst="rect">
            <a:avLst/>
          </a:prstGeom>
        </p:spPr>
      </p:pic>
      <p:sp>
        <p:nvSpPr>
          <p:cNvPr id="19" name="Google Shape;67;p14">
            <a:extLst>
              <a:ext uri="{FF2B5EF4-FFF2-40B4-BE49-F238E27FC236}">
                <a16:creationId xmlns:a16="http://schemas.microsoft.com/office/drawing/2014/main" id="{E9347E8C-FBB2-4414-B3B4-B1D41B8FF76D}"/>
              </a:ext>
            </a:extLst>
          </p:cNvPr>
          <p:cNvSpPr txBox="1"/>
          <p:nvPr/>
        </p:nvSpPr>
        <p:spPr>
          <a:xfrm>
            <a:off x="452636" y="625591"/>
            <a:ext cx="3981885" cy="1100765"/>
          </a:xfrm>
          <a:prstGeom prst="rect">
            <a:avLst/>
          </a:prstGeom>
        </p:spPr>
        <p:txBody>
          <a:bodyPr spcFirstLastPara="1" vert="horz" lIns="104775" tIns="52388" rIns="104775" bIns="52388" rtlCol="0" anchor="t" anchorCtr="0">
            <a:normAutofit/>
          </a:bodyPr>
          <a:lstStyle/>
          <a:p>
            <a:pPr>
              <a:spcBef>
                <a:spcPct val="0"/>
              </a:spcBef>
              <a:spcAft>
                <a:spcPts val="687"/>
              </a:spcAft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Conclusões</a:t>
            </a:r>
          </a:p>
          <a:p>
            <a:pPr>
              <a:spcBef>
                <a:spcPct val="0"/>
              </a:spcBef>
              <a:spcAft>
                <a:spcPts val="687"/>
              </a:spcAft>
            </a:pPr>
            <a:endParaRPr lang="en-US" sz="2292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6B7E26C-1076-4F9C-B3B4-39E6EE6E67CA}"/>
              </a:ext>
            </a:extLst>
          </p:cNvPr>
          <p:cNvSpPr txBox="1"/>
          <p:nvPr/>
        </p:nvSpPr>
        <p:spPr>
          <a:xfrm>
            <a:off x="4742162" y="5839162"/>
            <a:ext cx="5616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http://professorcesarcosta.com.br/disciplinas/n7srv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0844D15-FBAB-484A-84BE-72A1130783F3}"/>
              </a:ext>
            </a:extLst>
          </p:cNvPr>
          <p:cNvSpPr txBox="1"/>
          <p:nvPr/>
        </p:nvSpPr>
        <p:spPr>
          <a:xfrm>
            <a:off x="4579516" y="806641"/>
            <a:ext cx="524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https://www.youtube.com/watch?v=zzHcsJDV3_o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268EC5B-0516-4C4C-91E4-57B0AA19D920}"/>
              </a:ext>
            </a:extLst>
          </p:cNvPr>
          <p:cNvSpPr txBox="1"/>
          <p:nvPr/>
        </p:nvSpPr>
        <p:spPr>
          <a:xfrm>
            <a:off x="4579516" y="4125346"/>
            <a:ext cx="5459219" cy="982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928" dirty="0">
                <a:hlinkClick r:id="rId5"/>
              </a:rPr>
              <a:t>http://professorcesarcosta.com.br/upload/imagens_upload/Acionamento_07_Encoder_e_Resolver-2.pdf</a:t>
            </a:r>
            <a:endParaRPr lang="pt-BR" sz="1928" dirty="0"/>
          </a:p>
          <a:p>
            <a:endParaRPr lang="pt-BR" sz="1928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D6EB99E-7819-47C2-BC74-258A965A988C}"/>
              </a:ext>
            </a:extLst>
          </p:cNvPr>
          <p:cNvSpPr txBox="1"/>
          <p:nvPr/>
        </p:nvSpPr>
        <p:spPr>
          <a:xfrm>
            <a:off x="4521810" y="1722738"/>
            <a:ext cx="524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https://www.youtube.com/watch?v=CHE1imH9tdg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1E33943-223E-4A21-806E-99B8152C397D}"/>
              </a:ext>
            </a:extLst>
          </p:cNvPr>
          <p:cNvSpPr txBox="1"/>
          <p:nvPr/>
        </p:nvSpPr>
        <p:spPr>
          <a:xfrm>
            <a:off x="4521810" y="3390299"/>
            <a:ext cx="524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https://www.youtube.com/watch?v=7PKJ52b1Qvs</a:t>
            </a:r>
            <a:endParaRPr lang="pt-B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1ACA24F3-2253-4098-8E77-40B151D4CEDC}"/>
              </a:ext>
            </a:extLst>
          </p:cNvPr>
          <p:cNvSpPr txBox="1"/>
          <p:nvPr/>
        </p:nvSpPr>
        <p:spPr>
          <a:xfrm>
            <a:off x="4579516" y="2554710"/>
            <a:ext cx="524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https://www.youtube.com/watch?v=-Qk--Sjgq78</a:t>
            </a:r>
          </a:p>
        </p:txBody>
      </p:sp>
    </p:spTree>
    <p:extLst>
      <p:ext uri="{BB962C8B-B14F-4D97-AF65-F5344CB8AC3E}">
        <p14:creationId xmlns:p14="http://schemas.microsoft.com/office/powerpoint/2010/main" val="105324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F9483A0-2978-4905-B1AC-B48DE3FC9E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8706" y="278851"/>
            <a:ext cx="9331331" cy="1469073"/>
          </a:xfrm>
        </p:spPr>
        <p:txBody>
          <a:bodyPr/>
          <a:lstStyle/>
          <a:p>
            <a:pPr eaLnBrk="1" hangingPunct="1"/>
            <a:r>
              <a:rPr lang="en-US" altLang="en-US" sz="4284"/>
              <a:t>Encoder Linear</a:t>
            </a:r>
            <a:endParaRPr lang="pt-BR" altLang="pt-BR" sz="4284"/>
          </a:p>
        </p:txBody>
      </p:sp>
      <p:pic>
        <p:nvPicPr>
          <p:cNvPr id="11267" name="Imagem 4">
            <a:extLst>
              <a:ext uri="{FF2B5EF4-FFF2-40B4-BE49-F238E27FC236}">
                <a16:creationId xmlns:a16="http://schemas.microsoft.com/office/drawing/2014/main" id="{CC776884-6167-48FD-8BD5-240CDE0CA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434" y="1668010"/>
            <a:ext cx="7528997" cy="510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1D305160-13DD-492A-B7DE-24A367FF86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72"/>
    </mc:Choice>
    <mc:Fallback xmlns="">
      <p:transition spd="slow" advTm="22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26642282-FC05-4D7D-B1A8-29A3B8FE13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8706" y="278851"/>
            <a:ext cx="9331331" cy="1469073"/>
          </a:xfrm>
        </p:spPr>
        <p:txBody>
          <a:bodyPr/>
          <a:lstStyle/>
          <a:p>
            <a:pPr eaLnBrk="1" hangingPunct="1"/>
            <a:r>
              <a:rPr lang="en-US" altLang="en-US" sz="4284"/>
              <a:t>Encoder Linear</a:t>
            </a:r>
            <a:endParaRPr lang="pt-BR" altLang="pt-BR" sz="4284"/>
          </a:p>
        </p:txBody>
      </p:sp>
      <p:pic>
        <p:nvPicPr>
          <p:cNvPr id="13315" name="Imagem 2">
            <a:extLst>
              <a:ext uri="{FF2B5EF4-FFF2-40B4-BE49-F238E27FC236}">
                <a16:creationId xmlns:a16="http://schemas.microsoft.com/office/drawing/2014/main" id="{B2EA5721-9CE2-48AC-B73E-E56A91CCE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" y="1692116"/>
            <a:ext cx="9416347" cy="534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124F5BD3-ED56-4668-816E-68FDC2611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78C3194C-696A-40BA-816D-A662727B9D5D}"/>
              </a:ext>
            </a:extLst>
          </p:cNvPr>
          <p:cNvCxnSpPr/>
          <p:nvPr/>
        </p:nvCxnSpPr>
        <p:spPr>
          <a:xfrm>
            <a:off x="2153655" y="4521082"/>
            <a:ext cx="1002656" cy="12340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363F797F-03CC-4764-9F9E-5899FFACBD64}"/>
              </a:ext>
            </a:extLst>
          </p:cNvPr>
          <p:cNvSpPr txBox="1"/>
          <p:nvPr/>
        </p:nvSpPr>
        <p:spPr>
          <a:xfrm>
            <a:off x="1073872" y="4125504"/>
            <a:ext cx="2699458" cy="389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28" dirty="0"/>
              <a:t>Referência Zero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2"/>
    </mc:Choice>
    <mc:Fallback xmlns="">
      <p:transition spd="slow" advTm="13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C6A8FD7-9604-4DB4-AA3B-3F5ACB51BE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8706" y="278851"/>
            <a:ext cx="9331331" cy="1469073"/>
          </a:xfrm>
        </p:spPr>
        <p:txBody>
          <a:bodyPr/>
          <a:lstStyle/>
          <a:p>
            <a:pPr eaLnBrk="1" hangingPunct="1"/>
            <a:r>
              <a:rPr lang="en-US" altLang="en-US" sz="4284"/>
              <a:t>Encoder Rotativo</a:t>
            </a:r>
            <a:endParaRPr lang="pt-BR" altLang="pt-BR" sz="4284"/>
          </a:p>
        </p:txBody>
      </p:sp>
      <p:pic>
        <p:nvPicPr>
          <p:cNvPr id="15363" name="Imagem 3">
            <a:extLst>
              <a:ext uri="{FF2B5EF4-FFF2-40B4-BE49-F238E27FC236}">
                <a16:creationId xmlns:a16="http://schemas.microsoft.com/office/drawing/2014/main" id="{A0405B47-59BD-40FA-9EAB-034F5FE7C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92" y="1668010"/>
            <a:ext cx="7896265" cy="51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ED577443-22C9-461D-B2D4-70E63C73D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7"/>
    </mc:Choice>
    <mc:Fallback xmlns="">
      <p:transition spd="slow" advTm="17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8C481B97-3528-4174-A663-E9A0943143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8706" y="278851"/>
            <a:ext cx="9331331" cy="1469073"/>
          </a:xfrm>
        </p:spPr>
        <p:txBody>
          <a:bodyPr/>
          <a:lstStyle/>
          <a:p>
            <a:pPr eaLnBrk="1" hangingPunct="1"/>
            <a:r>
              <a:rPr lang="en-US" altLang="en-US" sz="4284"/>
              <a:t>Encoder Rotativo</a:t>
            </a:r>
            <a:endParaRPr lang="pt-BR" altLang="pt-BR" sz="4284"/>
          </a:p>
        </p:txBody>
      </p:sp>
      <p:pic>
        <p:nvPicPr>
          <p:cNvPr id="17411" name="Imagem 1">
            <a:extLst>
              <a:ext uri="{FF2B5EF4-FFF2-40B4-BE49-F238E27FC236}">
                <a16:creationId xmlns:a16="http://schemas.microsoft.com/office/drawing/2014/main" id="{EC66BD7D-6A09-46D1-B29D-DEFDA81DE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40" y="1513280"/>
            <a:ext cx="8732820" cy="524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D2381974-56B6-4A39-AA99-26100D723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5"/>
    </mc:Choice>
    <mc:Fallback xmlns="">
      <p:transition spd="slow" advTm="8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EF1BE901-7B85-42AF-A48E-8424028138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8706" y="278851"/>
            <a:ext cx="9331331" cy="1469073"/>
          </a:xfrm>
        </p:spPr>
        <p:txBody>
          <a:bodyPr/>
          <a:lstStyle/>
          <a:p>
            <a:pPr eaLnBrk="1" hangingPunct="1"/>
            <a:r>
              <a:rPr lang="en-US" altLang="en-US" sz="4284"/>
              <a:t>Encoder Rotativo Incremental</a:t>
            </a:r>
            <a:endParaRPr lang="pt-BR" altLang="pt-BR" sz="4284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D94B816-19FF-4FC0-9B7B-DD886B5CF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268" y="1747925"/>
            <a:ext cx="9069482" cy="444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pt-BR" altLang="pt-BR" sz="2571" dirty="0"/>
              <a:t> </a:t>
            </a:r>
            <a:r>
              <a:rPr lang="pt-BR" altLang="pt-BR" sz="2142" dirty="0"/>
              <a:t>O encoder óptico incremental, o mais comum do mercado, possui 3 sinais de saída: "A", "B" e “O”/ “Z". Com esses sinais adquire-se o ângulo de rotação, o sentido da rotação e o início/fim de uma volta. 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pt-BR" altLang="pt-BR" sz="2142" dirty="0"/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pt-BR" altLang="pt-BR" sz="2142" dirty="0"/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pt-BR" altLang="pt-BR" sz="2142" dirty="0"/>
              <a:t> O sinal A é o sinal principal, que fornece os pulsos (ou </a:t>
            </a:r>
            <a:r>
              <a:rPr lang="pt-BR" altLang="pt-BR" sz="2142" dirty="0" err="1"/>
              <a:t>clock</a:t>
            </a:r>
            <a:r>
              <a:rPr lang="pt-BR" altLang="pt-BR" sz="2142" dirty="0"/>
              <a:t>) a medida que o encoder gira. O sinal B é equivalente ao sinal A, porém defasado em + ou -90°, cujo objetivo é sinalizar o sentido da rotação, e o sinal O (ou Z ou I) indica o início de uma revolução.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pt-BR" altLang="pt-BR" sz="2142" dirty="0"/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pt-BR" altLang="pt-BR" sz="2142" dirty="0"/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pt-BR" altLang="pt-BR" sz="2142" dirty="0"/>
              <a:t>O encoder incremental indica a posição relativa ao ponto onde o encoder foi ativado (referencial – zero). 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F5AA65DF-B72F-4CFD-A29B-E1F3232211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67"/>
    </mc:Choice>
    <mc:Fallback xmlns="">
      <p:transition spd="slow" advTm="53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B44E7248-FAA2-4153-8D90-3B53550BDC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8706" y="278851"/>
            <a:ext cx="9331331" cy="1469073"/>
          </a:xfrm>
        </p:spPr>
        <p:txBody>
          <a:bodyPr/>
          <a:lstStyle/>
          <a:p>
            <a:pPr eaLnBrk="1" hangingPunct="1"/>
            <a:r>
              <a:rPr lang="en-US" altLang="en-US" sz="4284"/>
              <a:t>Encoder Rotativo Incremental</a:t>
            </a:r>
            <a:endParaRPr lang="pt-BR" altLang="pt-BR" sz="4284"/>
          </a:p>
        </p:txBody>
      </p:sp>
      <p:pic>
        <p:nvPicPr>
          <p:cNvPr id="21507" name="Imagem 3">
            <a:extLst>
              <a:ext uri="{FF2B5EF4-FFF2-40B4-BE49-F238E27FC236}">
                <a16:creationId xmlns:a16="http://schemas.microsoft.com/office/drawing/2014/main" id="{7AF0642F-59D8-4416-B521-811F123BB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63" y="1436767"/>
            <a:ext cx="5325388" cy="301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D3F38F-52D0-4829-8C67-74E15CFECE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490" y="4885007"/>
            <a:ext cx="4152170" cy="145887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A182C59-1B8B-46B1-B31C-73A490401A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3471" y="4487098"/>
            <a:ext cx="4009344" cy="1581293"/>
          </a:xfrm>
          <a:prstGeom prst="rect">
            <a:avLst/>
          </a:prstGeom>
        </p:spPr>
      </p:pic>
      <p:pic>
        <p:nvPicPr>
          <p:cNvPr id="11" name="Áudio 10">
            <a:hlinkClick r:id="" action="ppaction://media"/>
            <a:extLst>
              <a:ext uri="{FF2B5EF4-FFF2-40B4-BE49-F238E27FC236}">
                <a16:creationId xmlns:a16="http://schemas.microsoft.com/office/drawing/2014/main" id="{91CE370E-8A50-46E6-8F4C-BE64D2E118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58934" y="6668637"/>
            <a:ext cx="521997" cy="52199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F32DFAE-0DEB-4164-B2A4-5AC3BA23439F}"/>
              </a:ext>
            </a:extLst>
          </p:cNvPr>
          <p:cNvSpPr txBox="1"/>
          <p:nvPr/>
        </p:nvSpPr>
        <p:spPr>
          <a:xfrm>
            <a:off x="1150999" y="6668637"/>
            <a:ext cx="8098375" cy="389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28" dirty="0"/>
              <a:t>https://www.youtube.com/watch?v=zzHcsJDV3_o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11"/>
    </mc:Choice>
    <mc:Fallback xmlns="">
      <p:transition spd="slow" advTm="46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5.5|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|8.1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8|1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2|2.9|3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3|6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9.9|5.8|9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6.6|17.9|2.2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9.4|2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8.6|1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5.8|1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|1.3|1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4"/>
</p:tagLst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1642</TotalTime>
  <Words>1411</Words>
  <Application>Microsoft Office PowerPoint</Application>
  <PresentationFormat>Personalizar</PresentationFormat>
  <Paragraphs>146</Paragraphs>
  <Slides>32</Slides>
  <Notes>29</Notes>
  <HiddenSlides>0</HiddenSlides>
  <MMClips>30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Wingdings</vt:lpstr>
      <vt:lpstr>Tema do Office</vt:lpstr>
      <vt:lpstr>Apresentação do PowerPoint</vt:lpstr>
      <vt:lpstr>Apresentação do PowerPoint</vt:lpstr>
      <vt:lpstr>Encoder </vt:lpstr>
      <vt:lpstr>Encoder Linear</vt:lpstr>
      <vt:lpstr>Encoder Linear</vt:lpstr>
      <vt:lpstr>Encoder Rotativo</vt:lpstr>
      <vt:lpstr>Encoder Rotativo</vt:lpstr>
      <vt:lpstr>Encoder Rotativo Incremental</vt:lpstr>
      <vt:lpstr>Encoder Rotativo Incremental</vt:lpstr>
      <vt:lpstr>Encoder Rotativo Absoluto</vt:lpstr>
      <vt:lpstr>Encoder Rotativo Absoluto</vt:lpstr>
      <vt:lpstr>Encoder Rotativo Absoluto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Cesar da Costa</dc:creator>
  <cp:lastModifiedBy>Cesar da Costa</cp:lastModifiedBy>
  <cp:revision>136</cp:revision>
  <dcterms:created xsi:type="dcterms:W3CDTF">2022-01-16T23:09:25Z</dcterms:created>
  <dcterms:modified xsi:type="dcterms:W3CDTF">2022-04-30T14:16:40Z</dcterms:modified>
</cp:coreProperties>
</file>